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19" r:id="rId2"/>
    <p:sldId id="320" r:id="rId3"/>
    <p:sldId id="321" r:id="rId4"/>
    <p:sldId id="322" r:id="rId5"/>
    <p:sldId id="323" r:id="rId6"/>
    <p:sldId id="324" r:id="rId7"/>
    <p:sldId id="325" r:id="rId8"/>
    <p:sldId id="326" r:id="rId9"/>
    <p:sldId id="295" r:id="rId10"/>
    <p:sldId id="297" r:id="rId11"/>
    <p:sldId id="300" r:id="rId12"/>
    <p:sldId id="301" r:id="rId13"/>
    <p:sldId id="298" r:id="rId14"/>
    <p:sldId id="268" r:id="rId15"/>
    <p:sldId id="271" r:id="rId16"/>
    <p:sldId id="258" r:id="rId17"/>
    <p:sldId id="308" r:id="rId18"/>
    <p:sldId id="302" r:id="rId19"/>
    <p:sldId id="303" r:id="rId20"/>
    <p:sldId id="304" r:id="rId21"/>
    <p:sldId id="305" r:id="rId22"/>
    <p:sldId id="306" r:id="rId23"/>
    <p:sldId id="314" r:id="rId24"/>
    <p:sldId id="307" r:id="rId25"/>
    <p:sldId id="260" r:id="rId26"/>
    <p:sldId id="264" r:id="rId27"/>
    <p:sldId id="259" r:id="rId28"/>
    <p:sldId id="261" r:id="rId29"/>
    <p:sldId id="279" r:id="rId30"/>
    <p:sldId id="318" r:id="rId31"/>
    <p:sldId id="317" r:id="rId32"/>
    <p:sldId id="280" r:id="rId33"/>
    <p:sldId id="281" r:id="rId34"/>
    <p:sldId id="309" r:id="rId35"/>
    <p:sldId id="311" r:id="rId36"/>
    <p:sldId id="312" r:id="rId37"/>
    <p:sldId id="282"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623" autoAdjust="0"/>
    <p:restoredTop sz="91878" autoAdjust="0"/>
  </p:normalViewPr>
  <p:slideViewPr>
    <p:cSldViewPr>
      <p:cViewPr varScale="1">
        <p:scale>
          <a:sx n="67" d="100"/>
          <a:sy n="67" d="100"/>
        </p:scale>
        <p:origin x="-588"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Yoni\My%20Documents\UT\Senior%20Design\Rideshare\demo%202\rideshare_results_and%20graphs_1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Yoni\My%20Documents\UT\Senior%20Design\Rideshare\demo%202\rideshare_results_and%20graphs_1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Yoni\My%20Documents\UT\Senior%20Design\Rideshare\demo%202\rideshare_results_and%20graphs_1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Yoni\My%20Documents\UT\Senior%20Design\Rideshare\demo%202\rideshare_results_and%20graphs_1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Yoni\My%20Documents\UT\Senior%20Design\Rideshare\demo%202\rideshare_results_and%20graphs_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Scores</a:t>
            </a:r>
          </a:p>
          <a:p>
            <a:pPr>
              <a:defRPr/>
            </a:pPr>
            <a:r>
              <a:rPr lang="en-US"/>
              <a:t>Genetic vs. Bipartite</a:t>
            </a:r>
          </a:p>
        </c:rich>
      </c:tx>
      <c:layout/>
    </c:title>
    <c:view3D>
      <c:rAngAx val="1"/>
    </c:view3D>
    <c:plotArea>
      <c:layout/>
      <c:bar3DChart>
        <c:barDir val="col"/>
        <c:grouping val="clustered"/>
        <c:ser>
          <c:idx val="0"/>
          <c:order val="0"/>
          <c:tx>
            <c:strRef>
              <c:f>'Formalized Data 2'!$D$2</c:f>
              <c:strCache>
                <c:ptCount val="1"/>
                <c:pt idx="0">
                  <c:v>Bipartite Matching</c:v>
                </c:pt>
              </c:strCache>
            </c:strRef>
          </c:tx>
          <c:cat>
            <c:strRef>
              <c:f>'Formalized Data 2'!$A$3:$A$18</c:f>
              <c:strCache>
                <c:ptCount val="16"/>
                <c:pt idx="0">
                  <c:v>uPrefs_1</c:v>
                </c:pt>
                <c:pt idx="1">
                  <c:v>uPrefs_2</c:v>
                </c:pt>
                <c:pt idx="2">
                  <c:v>uPrefs_3</c:v>
                </c:pt>
                <c:pt idx="3">
                  <c:v>uPrefs_4</c:v>
                </c:pt>
                <c:pt idx="4">
                  <c:v>uPrefs_5</c:v>
                </c:pt>
                <c:pt idx="5">
                  <c:v>uPrefs_6</c:v>
                </c:pt>
                <c:pt idx="6">
                  <c:v>uPrefs_7</c:v>
                </c:pt>
                <c:pt idx="7">
                  <c:v>uPrefs_8</c:v>
                </c:pt>
                <c:pt idx="8">
                  <c:v>uPrefs_9</c:v>
                </c:pt>
                <c:pt idx="9">
                  <c:v>uPrefs_10</c:v>
                </c:pt>
                <c:pt idx="10">
                  <c:v>uPrefs_11</c:v>
                </c:pt>
                <c:pt idx="11">
                  <c:v>uPrefs_12</c:v>
                </c:pt>
                <c:pt idx="12">
                  <c:v>uPrefs_13</c:v>
                </c:pt>
                <c:pt idx="13">
                  <c:v>uPrefs_14</c:v>
                </c:pt>
                <c:pt idx="14">
                  <c:v>uPrefs_15</c:v>
                </c:pt>
                <c:pt idx="15">
                  <c:v>uPrefs_16</c:v>
                </c:pt>
              </c:strCache>
            </c:strRef>
          </c:cat>
          <c:val>
            <c:numRef>
              <c:f>'Formalized Data 2'!$D$3:$D$18</c:f>
              <c:numCache>
                <c:formatCode>General</c:formatCode>
                <c:ptCount val="16"/>
                <c:pt idx="0">
                  <c:v>2.8890999999999999E-3</c:v>
                </c:pt>
                <c:pt idx="1">
                  <c:v>8.0007099999999998</c:v>
                </c:pt>
                <c:pt idx="2">
                  <c:v>4.0004400000000002</c:v>
                </c:pt>
                <c:pt idx="3">
                  <c:v>7.0003500000000001</c:v>
                </c:pt>
                <c:pt idx="4">
                  <c:v>10.000299999999999</c:v>
                </c:pt>
                <c:pt idx="5">
                  <c:v>12.0002</c:v>
                </c:pt>
                <c:pt idx="6">
                  <c:v>21.0002</c:v>
                </c:pt>
                <c:pt idx="7">
                  <c:v>18.0002</c:v>
                </c:pt>
                <c:pt idx="8">
                  <c:v>16.0002</c:v>
                </c:pt>
                <c:pt idx="9">
                  <c:v>16.0001</c:v>
                </c:pt>
                <c:pt idx="10">
                  <c:v>21.0001</c:v>
                </c:pt>
                <c:pt idx="11">
                  <c:v>30.0001</c:v>
                </c:pt>
                <c:pt idx="12">
                  <c:v>45.000100000000003</c:v>
                </c:pt>
                <c:pt idx="13">
                  <c:v>41.000100000000003</c:v>
                </c:pt>
                <c:pt idx="14">
                  <c:v>50.000100000000003</c:v>
                </c:pt>
                <c:pt idx="15">
                  <c:v>53.000100000000003</c:v>
                </c:pt>
              </c:numCache>
            </c:numRef>
          </c:val>
        </c:ser>
        <c:ser>
          <c:idx val="1"/>
          <c:order val="1"/>
          <c:tx>
            <c:strRef>
              <c:f>'Formalized Data 2'!$I$2</c:f>
              <c:strCache>
                <c:ptCount val="1"/>
                <c:pt idx="0">
                  <c:v>Genetic</c:v>
                </c:pt>
              </c:strCache>
            </c:strRef>
          </c:tx>
          <c:cat>
            <c:strRef>
              <c:f>'Formalized Data 2'!$A$3:$A$18</c:f>
              <c:strCache>
                <c:ptCount val="16"/>
                <c:pt idx="0">
                  <c:v>uPrefs_1</c:v>
                </c:pt>
                <c:pt idx="1">
                  <c:v>uPrefs_2</c:v>
                </c:pt>
                <c:pt idx="2">
                  <c:v>uPrefs_3</c:v>
                </c:pt>
                <c:pt idx="3">
                  <c:v>uPrefs_4</c:v>
                </c:pt>
                <c:pt idx="4">
                  <c:v>uPrefs_5</c:v>
                </c:pt>
                <c:pt idx="5">
                  <c:v>uPrefs_6</c:v>
                </c:pt>
                <c:pt idx="6">
                  <c:v>uPrefs_7</c:v>
                </c:pt>
                <c:pt idx="7">
                  <c:v>uPrefs_8</c:v>
                </c:pt>
                <c:pt idx="8">
                  <c:v>uPrefs_9</c:v>
                </c:pt>
                <c:pt idx="9">
                  <c:v>uPrefs_10</c:v>
                </c:pt>
                <c:pt idx="10">
                  <c:v>uPrefs_11</c:v>
                </c:pt>
                <c:pt idx="11">
                  <c:v>uPrefs_12</c:v>
                </c:pt>
                <c:pt idx="12">
                  <c:v>uPrefs_13</c:v>
                </c:pt>
                <c:pt idx="13">
                  <c:v>uPrefs_14</c:v>
                </c:pt>
                <c:pt idx="14">
                  <c:v>uPrefs_15</c:v>
                </c:pt>
                <c:pt idx="15">
                  <c:v>uPrefs_16</c:v>
                </c:pt>
              </c:strCache>
            </c:strRef>
          </c:cat>
          <c:val>
            <c:numRef>
              <c:f>'Formalized Data 2'!$I$3:$I$18</c:f>
              <c:numCache>
                <c:formatCode>General</c:formatCode>
                <c:ptCount val="16"/>
                <c:pt idx="0">
                  <c:v>2.8890999999999999E-3</c:v>
                </c:pt>
                <c:pt idx="1">
                  <c:v>6.0009800000000002</c:v>
                </c:pt>
                <c:pt idx="2">
                  <c:v>11.0007</c:v>
                </c:pt>
                <c:pt idx="3">
                  <c:v>11.0007</c:v>
                </c:pt>
                <c:pt idx="4">
                  <c:v>17.000499999999999</c:v>
                </c:pt>
                <c:pt idx="5">
                  <c:v>19.000499999999999</c:v>
                </c:pt>
                <c:pt idx="6">
                  <c:v>25.000299999999999</c:v>
                </c:pt>
                <c:pt idx="7">
                  <c:v>26.000299999999999</c:v>
                </c:pt>
                <c:pt idx="8">
                  <c:v>33.000300000000003</c:v>
                </c:pt>
                <c:pt idx="9">
                  <c:v>34.0002</c:v>
                </c:pt>
                <c:pt idx="10">
                  <c:v>39.002000000000002</c:v>
                </c:pt>
                <c:pt idx="11">
                  <c:v>49.0002</c:v>
                </c:pt>
                <c:pt idx="12">
                  <c:v>53.000300000000003</c:v>
                </c:pt>
                <c:pt idx="13">
                  <c:v>59.0002</c:v>
                </c:pt>
                <c:pt idx="14">
                  <c:v>67.000100000000003</c:v>
                </c:pt>
                <c:pt idx="15">
                  <c:v>72.000100000000003</c:v>
                </c:pt>
              </c:numCache>
            </c:numRef>
          </c:val>
        </c:ser>
        <c:shape val="box"/>
        <c:axId val="125078144"/>
        <c:axId val="125182336"/>
        <c:axId val="0"/>
      </c:bar3DChart>
      <c:dateAx>
        <c:axId val="125078144"/>
        <c:scaling>
          <c:orientation val="minMax"/>
        </c:scaling>
        <c:axPos val="b"/>
        <c:numFmt formatCode="General" sourceLinked="1"/>
        <c:majorTickMark val="none"/>
        <c:tickLblPos val="nextTo"/>
        <c:crossAx val="125182336"/>
        <c:crosses val="autoZero"/>
        <c:lblOffset val="100"/>
        <c:baseTimeUnit val="days"/>
      </c:dateAx>
      <c:valAx>
        <c:axId val="125182336"/>
        <c:scaling>
          <c:orientation val="minMax"/>
        </c:scaling>
        <c:axPos val="l"/>
        <c:majorGridlines/>
        <c:title>
          <c:tx>
            <c:rich>
              <a:bodyPr/>
              <a:lstStyle/>
              <a:p>
                <a:pPr>
                  <a:defRPr/>
                </a:pPr>
                <a:r>
                  <a:rPr lang="en-US" sz="1000" b="1" smtClean="0"/>
                  <a:t>Score</a:t>
                </a:r>
                <a:endParaRPr lang="en-US" sz="1000" b="1"/>
              </a:p>
            </c:rich>
          </c:tx>
          <c:layout/>
        </c:title>
        <c:numFmt formatCode="General" sourceLinked="1"/>
        <c:majorTickMark val="none"/>
        <c:tickLblPos val="nextTo"/>
        <c:crossAx val="125078144"/>
        <c:crosses val="autoZero"/>
        <c:crossBetween val="between"/>
      </c:valAx>
      <c:dTable>
        <c:showHorzBorder val="1"/>
        <c:showVertBorder val="1"/>
        <c:showOutline val="1"/>
        <c:showKeys val="1"/>
      </c:dTable>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Number of Requests vs.</a:t>
            </a:r>
          </a:p>
          <a:p>
            <a:pPr>
              <a:defRPr/>
            </a:pPr>
            <a:r>
              <a:rPr lang="en-US" baseline="0"/>
              <a:t>R</a:t>
            </a:r>
            <a:r>
              <a:rPr lang="en-US"/>
              <a:t>un Time </a:t>
            </a:r>
          </a:p>
        </c:rich>
      </c:tx>
      <c:layout/>
    </c:title>
    <c:plotArea>
      <c:layout/>
      <c:lineChart>
        <c:grouping val="standard"/>
        <c:ser>
          <c:idx val="1"/>
          <c:order val="0"/>
          <c:tx>
            <c:strRef>
              <c:f>'Formalized Data 2'!$E$2</c:f>
              <c:strCache>
                <c:ptCount val="1"/>
                <c:pt idx="0">
                  <c:v>Bipartite Matching</c:v>
                </c:pt>
              </c:strCache>
            </c:strRef>
          </c:tx>
          <c:cat>
            <c:numRef>
              <c:f>'Formalized Data 2'!$B$3:$B$18</c:f>
              <c:numCache>
                <c:formatCode>General</c:formatCode>
                <c:ptCount val="16"/>
                <c:pt idx="0">
                  <c:v>7</c:v>
                </c:pt>
                <c:pt idx="1">
                  <c:v>15</c:v>
                </c:pt>
                <c:pt idx="2">
                  <c:v>23</c:v>
                </c:pt>
                <c:pt idx="3">
                  <c:v>30</c:v>
                </c:pt>
                <c:pt idx="4">
                  <c:v>38</c:v>
                </c:pt>
                <c:pt idx="5">
                  <c:v>45</c:v>
                </c:pt>
                <c:pt idx="6">
                  <c:v>53</c:v>
                </c:pt>
                <c:pt idx="7">
                  <c:v>60</c:v>
                </c:pt>
                <c:pt idx="8">
                  <c:v>68</c:v>
                </c:pt>
                <c:pt idx="9">
                  <c:v>75</c:v>
                </c:pt>
                <c:pt idx="10">
                  <c:v>83</c:v>
                </c:pt>
                <c:pt idx="11">
                  <c:v>90</c:v>
                </c:pt>
                <c:pt idx="12">
                  <c:v>97</c:v>
                </c:pt>
                <c:pt idx="13">
                  <c:v>105</c:v>
                </c:pt>
                <c:pt idx="14">
                  <c:v>113</c:v>
                </c:pt>
                <c:pt idx="15">
                  <c:v>120</c:v>
                </c:pt>
              </c:numCache>
            </c:numRef>
          </c:cat>
          <c:val>
            <c:numRef>
              <c:f>'Formalized Data 2'!$E$3:$E$18</c:f>
              <c:numCache>
                <c:formatCode>General</c:formatCode>
                <c:ptCount val="16"/>
                <c:pt idx="0">
                  <c:v>0</c:v>
                </c:pt>
                <c:pt idx="1">
                  <c:v>3</c:v>
                </c:pt>
                <c:pt idx="2">
                  <c:v>1</c:v>
                </c:pt>
                <c:pt idx="3">
                  <c:v>6</c:v>
                </c:pt>
                <c:pt idx="4">
                  <c:v>23</c:v>
                </c:pt>
                <c:pt idx="5">
                  <c:v>205</c:v>
                </c:pt>
                <c:pt idx="6">
                  <c:v>1977</c:v>
                </c:pt>
                <c:pt idx="7">
                  <c:v>1565</c:v>
                </c:pt>
                <c:pt idx="8">
                  <c:v>52</c:v>
                </c:pt>
                <c:pt idx="9">
                  <c:v>672</c:v>
                </c:pt>
                <c:pt idx="10">
                  <c:v>5310</c:v>
                </c:pt>
                <c:pt idx="11">
                  <c:v>4405</c:v>
                </c:pt>
                <c:pt idx="12">
                  <c:v>7259</c:v>
                </c:pt>
                <c:pt idx="13">
                  <c:v>4209</c:v>
                </c:pt>
                <c:pt idx="14">
                  <c:v>5120</c:v>
                </c:pt>
                <c:pt idx="15">
                  <c:v>7329</c:v>
                </c:pt>
              </c:numCache>
            </c:numRef>
          </c:val>
        </c:ser>
        <c:ser>
          <c:idx val="2"/>
          <c:order val="1"/>
          <c:tx>
            <c:strRef>
              <c:f>'Formalized Data 2'!$K$2</c:f>
              <c:strCache>
                <c:ptCount val="1"/>
                <c:pt idx="0">
                  <c:v>Genetic</c:v>
                </c:pt>
              </c:strCache>
            </c:strRef>
          </c:tx>
          <c:cat>
            <c:numRef>
              <c:f>'Formalized Data 2'!$B$3:$B$18</c:f>
              <c:numCache>
                <c:formatCode>General</c:formatCode>
                <c:ptCount val="16"/>
                <c:pt idx="0">
                  <c:v>7</c:v>
                </c:pt>
                <c:pt idx="1">
                  <c:v>15</c:v>
                </c:pt>
                <c:pt idx="2">
                  <c:v>23</c:v>
                </c:pt>
                <c:pt idx="3">
                  <c:v>30</c:v>
                </c:pt>
                <c:pt idx="4">
                  <c:v>38</c:v>
                </c:pt>
                <c:pt idx="5">
                  <c:v>45</c:v>
                </c:pt>
                <c:pt idx="6">
                  <c:v>53</c:v>
                </c:pt>
                <c:pt idx="7">
                  <c:v>60</c:v>
                </c:pt>
                <c:pt idx="8">
                  <c:v>68</c:v>
                </c:pt>
                <c:pt idx="9">
                  <c:v>75</c:v>
                </c:pt>
                <c:pt idx="10">
                  <c:v>83</c:v>
                </c:pt>
                <c:pt idx="11">
                  <c:v>90</c:v>
                </c:pt>
                <c:pt idx="12">
                  <c:v>97</c:v>
                </c:pt>
                <c:pt idx="13">
                  <c:v>105</c:v>
                </c:pt>
                <c:pt idx="14">
                  <c:v>113</c:v>
                </c:pt>
                <c:pt idx="15">
                  <c:v>120</c:v>
                </c:pt>
              </c:numCache>
            </c:numRef>
          </c:cat>
          <c:val>
            <c:numRef>
              <c:f>'Formalized Data 2'!$L$3:$L$18</c:f>
              <c:numCache>
                <c:formatCode>General</c:formatCode>
                <c:ptCount val="16"/>
                <c:pt idx="0">
                  <c:v>3.03</c:v>
                </c:pt>
                <c:pt idx="1">
                  <c:v>16.920000000000002</c:v>
                </c:pt>
                <c:pt idx="2">
                  <c:v>41.55</c:v>
                </c:pt>
                <c:pt idx="3">
                  <c:v>52.51</c:v>
                </c:pt>
                <c:pt idx="4">
                  <c:v>203.49</c:v>
                </c:pt>
                <c:pt idx="5">
                  <c:v>470.04</c:v>
                </c:pt>
                <c:pt idx="6">
                  <c:v>894.08</c:v>
                </c:pt>
                <c:pt idx="7">
                  <c:v>228.32500000000007</c:v>
                </c:pt>
                <c:pt idx="8">
                  <c:v>1230.05</c:v>
                </c:pt>
                <c:pt idx="9">
                  <c:v>1319.3799999999999</c:v>
                </c:pt>
                <c:pt idx="10">
                  <c:v>4976</c:v>
                </c:pt>
                <c:pt idx="11">
                  <c:v>3757</c:v>
                </c:pt>
                <c:pt idx="12">
                  <c:v>3529</c:v>
                </c:pt>
                <c:pt idx="13">
                  <c:v>2959</c:v>
                </c:pt>
                <c:pt idx="14">
                  <c:v>7721</c:v>
                </c:pt>
                <c:pt idx="15">
                  <c:v>5414</c:v>
                </c:pt>
              </c:numCache>
            </c:numRef>
          </c:val>
        </c:ser>
        <c:marker val="1"/>
        <c:axId val="125227392"/>
        <c:axId val="125228928"/>
      </c:lineChart>
      <c:catAx>
        <c:axId val="125227392"/>
        <c:scaling>
          <c:orientation val="minMax"/>
        </c:scaling>
        <c:axPos val="b"/>
        <c:numFmt formatCode="General" sourceLinked="1"/>
        <c:majorTickMark val="none"/>
        <c:tickLblPos val="nextTo"/>
        <c:crossAx val="125228928"/>
        <c:crosses val="autoZero"/>
        <c:auto val="1"/>
        <c:lblAlgn val="ctr"/>
        <c:lblOffset val="100"/>
      </c:catAx>
      <c:valAx>
        <c:axId val="125228928"/>
        <c:scaling>
          <c:orientation val="minMax"/>
        </c:scaling>
        <c:axPos val="l"/>
        <c:majorGridlines/>
        <c:title>
          <c:tx>
            <c:rich>
              <a:bodyPr/>
              <a:lstStyle/>
              <a:p>
                <a:pPr>
                  <a:defRPr/>
                </a:pPr>
                <a:r>
                  <a:rPr lang="en-US"/>
                  <a:t>Run</a:t>
                </a:r>
                <a:r>
                  <a:rPr lang="en-US" baseline="0"/>
                  <a:t> Tim e in seconds</a:t>
                </a:r>
                <a:endParaRPr lang="en-US"/>
              </a:p>
            </c:rich>
          </c:tx>
          <c:layout/>
        </c:title>
        <c:numFmt formatCode="General" sourceLinked="1"/>
        <c:majorTickMark val="none"/>
        <c:tickLblPos val="nextTo"/>
        <c:crossAx val="125227392"/>
        <c:crosses val="autoZero"/>
        <c:crossBetween val="between"/>
      </c:valAx>
      <c:dTable>
        <c:showHorzBorder val="1"/>
        <c:showVertBorder val="1"/>
        <c:showOutline val="1"/>
        <c:showKeys val="1"/>
        <c:txPr>
          <a:bodyPr/>
          <a:lstStyle/>
          <a:p>
            <a:pPr rtl="0">
              <a:defRPr sz="900" baseline="0"/>
            </a:pPr>
            <a:endParaRPr lang="en-US"/>
          </a:p>
        </c:txPr>
      </c:dTable>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Number of Requests vs.</a:t>
            </a:r>
          </a:p>
          <a:p>
            <a:pPr>
              <a:defRPr/>
            </a:pPr>
            <a:r>
              <a:rPr lang="en-US"/>
              <a:t>Natural Logarithm of </a:t>
            </a:r>
            <a:r>
              <a:rPr lang="en-US" baseline="0"/>
              <a:t>R</a:t>
            </a:r>
            <a:r>
              <a:rPr lang="en-US"/>
              <a:t>un Time </a:t>
            </a:r>
          </a:p>
        </c:rich>
      </c:tx>
      <c:layout/>
    </c:title>
    <c:plotArea>
      <c:layout/>
      <c:lineChart>
        <c:grouping val="standard"/>
        <c:ser>
          <c:idx val="1"/>
          <c:order val="0"/>
          <c:tx>
            <c:strRef>
              <c:f>'Formalized Data 2'!$G$2</c:f>
              <c:strCache>
                <c:ptCount val="1"/>
                <c:pt idx="0">
                  <c:v>Bipartite Matching</c:v>
                </c:pt>
              </c:strCache>
            </c:strRef>
          </c:tx>
          <c:cat>
            <c:numRef>
              <c:f>'Formalized Data 2'!$B$3:$B$18</c:f>
              <c:numCache>
                <c:formatCode>General</c:formatCode>
                <c:ptCount val="16"/>
                <c:pt idx="0">
                  <c:v>7</c:v>
                </c:pt>
                <c:pt idx="1">
                  <c:v>15</c:v>
                </c:pt>
                <c:pt idx="2">
                  <c:v>23</c:v>
                </c:pt>
                <c:pt idx="3">
                  <c:v>30</c:v>
                </c:pt>
                <c:pt idx="4">
                  <c:v>38</c:v>
                </c:pt>
                <c:pt idx="5">
                  <c:v>45</c:v>
                </c:pt>
                <c:pt idx="6">
                  <c:v>53</c:v>
                </c:pt>
                <c:pt idx="7">
                  <c:v>60</c:v>
                </c:pt>
                <c:pt idx="8">
                  <c:v>68</c:v>
                </c:pt>
                <c:pt idx="9">
                  <c:v>75</c:v>
                </c:pt>
                <c:pt idx="10">
                  <c:v>83</c:v>
                </c:pt>
                <c:pt idx="11">
                  <c:v>90</c:v>
                </c:pt>
                <c:pt idx="12">
                  <c:v>97</c:v>
                </c:pt>
                <c:pt idx="13">
                  <c:v>105</c:v>
                </c:pt>
                <c:pt idx="14">
                  <c:v>113</c:v>
                </c:pt>
                <c:pt idx="15">
                  <c:v>120</c:v>
                </c:pt>
              </c:numCache>
            </c:numRef>
          </c:cat>
          <c:val>
            <c:numRef>
              <c:f>'Formalized Data 2'!$G$3:$G$18</c:f>
              <c:numCache>
                <c:formatCode>0.000</c:formatCode>
                <c:ptCount val="16"/>
                <c:pt idx="0">
                  <c:v>0</c:v>
                </c:pt>
                <c:pt idx="1">
                  <c:v>1.09861228866811</c:v>
                </c:pt>
                <c:pt idx="2">
                  <c:v>0</c:v>
                </c:pt>
                <c:pt idx="3">
                  <c:v>1.7917594692280558</c:v>
                </c:pt>
                <c:pt idx="4">
                  <c:v>3.1354942159291497</c:v>
                </c:pt>
                <c:pt idx="5">
                  <c:v>5.3230099791384049</c:v>
                </c:pt>
                <c:pt idx="6">
                  <c:v>7.5893358231706172</c:v>
                </c:pt>
                <c:pt idx="7">
                  <c:v>7.3556411029742534</c:v>
                </c:pt>
                <c:pt idx="8">
                  <c:v>3.9512437185814275</c:v>
                </c:pt>
                <c:pt idx="9">
                  <c:v>6.5102583405231504</c:v>
                </c:pt>
                <c:pt idx="10">
                  <c:v>8.5773471142359838</c:v>
                </c:pt>
                <c:pt idx="11">
                  <c:v>8.3904955383702884</c:v>
                </c:pt>
                <c:pt idx="12">
                  <c:v>8.8899973572848516</c:v>
                </c:pt>
                <c:pt idx="13">
                  <c:v>8.3449803687705639</c:v>
                </c:pt>
                <c:pt idx="14">
                  <c:v>8.5409097180335483</c:v>
                </c:pt>
                <c:pt idx="15">
                  <c:v>8.899594359925862</c:v>
                </c:pt>
              </c:numCache>
            </c:numRef>
          </c:val>
        </c:ser>
        <c:ser>
          <c:idx val="2"/>
          <c:order val="1"/>
          <c:tx>
            <c:strRef>
              <c:f>'Formalized Data 2'!$K$2</c:f>
              <c:strCache>
                <c:ptCount val="1"/>
                <c:pt idx="0">
                  <c:v>Genetic</c:v>
                </c:pt>
              </c:strCache>
            </c:strRef>
          </c:tx>
          <c:cat>
            <c:numRef>
              <c:f>'Formalized Data 2'!$B$3:$B$18</c:f>
              <c:numCache>
                <c:formatCode>General</c:formatCode>
                <c:ptCount val="16"/>
                <c:pt idx="0">
                  <c:v>7</c:v>
                </c:pt>
                <c:pt idx="1">
                  <c:v>15</c:v>
                </c:pt>
                <c:pt idx="2">
                  <c:v>23</c:v>
                </c:pt>
                <c:pt idx="3">
                  <c:v>30</c:v>
                </c:pt>
                <c:pt idx="4">
                  <c:v>38</c:v>
                </c:pt>
                <c:pt idx="5">
                  <c:v>45</c:v>
                </c:pt>
                <c:pt idx="6">
                  <c:v>53</c:v>
                </c:pt>
                <c:pt idx="7">
                  <c:v>60</c:v>
                </c:pt>
                <c:pt idx="8">
                  <c:v>68</c:v>
                </c:pt>
                <c:pt idx="9">
                  <c:v>75</c:v>
                </c:pt>
                <c:pt idx="10">
                  <c:v>83</c:v>
                </c:pt>
                <c:pt idx="11">
                  <c:v>90</c:v>
                </c:pt>
                <c:pt idx="12">
                  <c:v>97</c:v>
                </c:pt>
                <c:pt idx="13">
                  <c:v>105</c:v>
                </c:pt>
                <c:pt idx="14">
                  <c:v>113</c:v>
                </c:pt>
                <c:pt idx="15">
                  <c:v>120</c:v>
                </c:pt>
              </c:numCache>
            </c:numRef>
          </c:cat>
          <c:val>
            <c:numRef>
              <c:f>'Formalized Data 2'!$K$3:$K$18</c:f>
              <c:numCache>
                <c:formatCode>0.000</c:formatCode>
                <c:ptCount val="16"/>
                <c:pt idx="0">
                  <c:v>1.1085626195212781</c:v>
                </c:pt>
                <c:pt idx="1">
                  <c:v>2.8284963541780774</c:v>
                </c:pt>
                <c:pt idx="2">
                  <c:v>3.7268975213014595</c:v>
                </c:pt>
                <c:pt idx="3">
                  <c:v>3.9610036276497667</c:v>
                </c:pt>
                <c:pt idx="4">
                  <c:v>5.3156168636260919</c:v>
                </c:pt>
                <c:pt idx="5">
                  <c:v>6.1528177974657359</c:v>
                </c:pt>
                <c:pt idx="6">
                  <c:v>6.795795256628538</c:v>
                </c:pt>
                <c:pt idx="7">
                  <c:v>5.4307700525777429</c:v>
                </c:pt>
                <c:pt idx="8">
                  <c:v>7.114810097946755</c:v>
                </c:pt>
                <c:pt idx="9">
                  <c:v>7.1849172082685371</c:v>
                </c:pt>
                <c:pt idx="10">
                  <c:v>8.5123816344190146</c:v>
                </c:pt>
                <c:pt idx="11">
                  <c:v>8.2313760455739597</c:v>
                </c:pt>
                <c:pt idx="12">
                  <c:v>8.1687698236752695</c:v>
                </c:pt>
                <c:pt idx="13">
                  <c:v>7.9926066524002097</c:v>
                </c:pt>
                <c:pt idx="14">
                  <c:v>8.9516991683088207</c:v>
                </c:pt>
                <c:pt idx="15">
                  <c:v>8.5967434701742462</c:v>
                </c:pt>
              </c:numCache>
            </c:numRef>
          </c:val>
        </c:ser>
        <c:marker val="1"/>
        <c:axId val="125504128"/>
        <c:axId val="125526400"/>
      </c:lineChart>
      <c:catAx>
        <c:axId val="125504128"/>
        <c:scaling>
          <c:orientation val="minMax"/>
        </c:scaling>
        <c:axPos val="b"/>
        <c:numFmt formatCode="General" sourceLinked="1"/>
        <c:majorTickMark val="none"/>
        <c:tickLblPos val="nextTo"/>
        <c:crossAx val="125526400"/>
        <c:crosses val="autoZero"/>
        <c:auto val="1"/>
        <c:lblAlgn val="ctr"/>
        <c:lblOffset val="100"/>
      </c:catAx>
      <c:valAx>
        <c:axId val="125526400"/>
        <c:scaling>
          <c:orientation val="minMax"/>
        </c:scaling>
        <c:axPos val="l"/>
        <c:majorGridlines/>
        <c:title>
          <c:tx>
            <c:rich>
              <a:bodyPr/>
              <a:lstStyle/>
              <a:p>
                <a:pPr>
                  <a:defRPr/>
                </a:pPr>
                <a:r>
                  <a:rPr lang="en-US"/>
                  <a:t>Natrual Logarithm of the Run</a:t>
                </a:r>
                <a:r>
                  <a:rPr lang="en-US" baseline="0"/>
                  <a:t> Tim e</a:t>
                </a:r>
              </a:p>
              <a:p>
                <a:pPr>
                  <a:defRPr/>
                </a:pPr>
                <a:r>
                  <a:rPr lang="en-US" baseline="0"/>
                  <a:t>ln(run time in seconds)</a:t>
                </a:r>
                <a:endParaRPr lang="en-US"/>
              </a:p>
            </c:rich>
          </c:tx>
          <c:layout/>
        </c:title>
        <c:numFmt formatCode="0.000" sourceLinked="1"/>
        <c:majorTickMark val="none"/>
        <c:tickLblPos val="nextTo"/>
        <c:crossAx val="125504128"/>
        <c:crosses val="autoZero"/>
        <c:crossBetween val="between"/>
      </c:valAx>
      <c:dTable>
        <c:showHorzBorder val="1"/>
        <c:showVertBorder val="1"/>
        <c:showOutline val="1"/>
        <c:showKeys val="1"/>
      </c:dTable>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smtClean="0"/>
              <a:t>Genetic</a:t>
            </a:r>
            <a:endParaRPr lang="en-US"/>
          </a:p>
        </c:rich>
      </c:tx>
      <c:layout/>
    </c:title>
    <c:plotArea>
      <c:layout/>
      <c:lineChart>
        <c:grouping val="stacked"/>
        <c:ser>
          <c:idx val="1"/>
          <c:order val="1"/>
          <c:tx>
            <c:strRef>
              <c:f>'Formalized Data 2'!$L$1</c:f>
              <c:strCache>
                <c:ptCount val="1"/>
                <c:pt idx="0">
                  <c:v>Time in seconds</c:v>
                </c:pt>
              </c:strCache>
            </c:strRef>
          </c:tx>
          <c:val>
            <c:numRef>
              <c:f>'Formalized Data 2'!$L$3:$L$18</c:f>
              <c:numCache>
                <c:formatCode>General</c:formatCode>
                <c:ptCount val="16"/>
                <c:pt idx="0">
                  <c:v>3.03</c:v>
                </c:pt>
                <c:pt idx="1">
                  <c:v>16.920000000000002</c:v>
                </c:pt>
                <c:pt idx="2">
                  <c:v>41.55</c:v>
                </c:pt>
                <c:pt idx="3">
                  <c:v>52.51</c:v>
                </c:pt>
                <c:pt idx="4">
                  <c:v>203.49</c:v>
                </c:pt>
                <c:pt idx="5">
                  <c:v>470.04</c:v>
                </c:pt>
                <c:pt idx="6">
                  <c:v>894.08</c:v>
                </c:pt>
                <c:pt idx="7">
                  <c:v>228.32500000000007</c:v>
                </c:pt>
                <c:pt idx="8">
                  <c:v>1230.05</c:v>
                </c:pt>
                <c:pt idx="9">
                  <c:v>1319.3799999999999</c:v>
                </c:pt>
                <c:pt idx="10">
                  <c:v>4976</c:v>
                </c:pt>
                <c:pt idx="11">
                  <c:v>3757</c:v>
                </c:pt>
                <c:pt idx="12">
                  <c:v>3529</c:v>
                </c:pt>
                <c:pt idx="13">
                  <c:v>2959</c:v>
                </c:pt>
                <c:pt idx="14">
                  <c:v>7721</c:v>
                </c:pt>
                <c:pt idx="15">
                  <c:v>5414</c:v>
                </c:pt>
              </c:numCache>
            </c:numRef>
          </c:val>
        </c:ser>
        <c:marker val="1"/>
        <c:axId val="125562880"/>
        <c:axId val="125564416"/>
      </c:lineChart>
      <c:lineChart>
        <c:grouping val="stacked"/>
        <c:ser>
          <c:idx val="0"/>
          <c:order val="0"/>
          <c:tx>
            <c:strRef>
              <c:f>'Formalized Data 2'!$I$1</c:f>
              <c:strCache>
                <c:ptCount val="1"/>
                <c:pt idx="0">
                  <c:v>Final Score</c:v>
                </c:pt>
              </c:strCache>
            </c:strRef>
          </c:tx>
          <c:val>
            <c:numRef>
              <c:f>'Formalized Data 2'!$I$3:$I$18</c:f>
              <c:numCache>
                <c:formatCode>General</c:formatCode>
                <c:ptCount val="16"/>
                <c:pt idx="0">
                  <c:v>2.8890999999999999E-3</c:v>
                </c:pt>
                <c:pt idx="1">
                  <c:v>6.0009799999999975</c:v>
                </c:pt>
                <c:pt idx="2">
                  <c:v>11.0007</c:v>
                </c:pt>
                <c:pt idx="3">
                  <c:v>11.0007</c:v>
                </c:pt>
                <c:pt idx="4">
                  <c:v>17.000499999999981</c:v>
                </c:pt>
                <c:pt idx="5">
                  <c:v>19.000499999999981</c:v>
                </c:pt>
                <c:pt idx="6">
                  <c:v>25.000299999999989</c:v>
                </c:pt>
                <c:pt idx="7">
                  <c:v>26.000299999999989</c:v>
                </c:pt>
                <c:pt idx="8">
                  <c:v>33.000300000000003</c:v>
                </c:pt>
                <c:pt idx="9">
                  <c:v>34.0002</c:v>
                </c:pt>
                <c:pt idx="10">
                  <c:v>39.002000000000002</c:v>
                </c:pt>
                <c:pt idx="11">
                  <c:v>49.0002</c:v>
                </c:pt>
                <c:pt idx="12">
                  <c:v>53.000300000000003</c:v>
                </c:pt>
                <c:pt idx="13">
                  <c:v>59.0002</c:v>
                </c:pt>
                <c:pt idx="14">
                  <c:v>67.000100000000003</c:v>
                </c:pt>
                <c:pt idx="15">
                  <c:v>72.000100000000003</c:v>
                </c:pt>
              </c:numCache>
            </c:numRef>
          </c:val>
        </c:ser>
        <c:marker val="1"/>
        <c:axId val="125703296"/>
        <c:axId val="125566336"/>
      </c:lineChart>
      <c:catAx>
        <c:axId val="125562880"/>
        <c:scaling>
          <c:orientation val="minMax"/>
        </c:scaling>
        <c:axPos val="b"/>
        <c:majorTickMark val="none"/>
        <c:tickLblPos val="nextTo"/>
        <c:crossAx val="125564416"/>
        <c:crosses val="autoZero"/>
        <c:auto val="1"/>
        <c:lblAlgn val="ctr"/>
        <c:lblOffset val="100"/>
      </c:catAx>
      <c:valAx>
        <c:axId val="125564416"/>
        <c:scaling>
          <c:orientation val="minMax"/>
        </c:scaling>
        <c:axPos val="l"/>
        <c:majorGridlines/>
        <c:title>
          <c:tx>
            <c:rich>
              <a:bodyPr/>
              <a:lstStyle/>
              <a:p>
                <a:pPr>
                  <a:defRPr/>
                </a:pPr>
                <a:r>
                  <a:rPr lang="en-US"/>
                  <a:t>Run Time in seconds</a:t>
                </a:r>
              </a:p>
            </c:rich>
          </c:tx>
          <c:layout/>
        </c:title>
        <c:numFmt formatCode="General" sourceLinked="1"/>
        <c:majorTickMark val="none"/>
        <c:tickLblPos val="nextTo"/>
        <c:crossAx val="125562880"/>
        <c:crosses val="autoZero"/>
        <c:crossBetween val="between"/>
      </c:valAx>
      <c:valAx>
        <c:axId val="125566336"/>
        <c:scaling>
          <c:orientation val="minMax"/>
        </c:scaling>
        <c:axPos val="r"/>
        <c:numFmt formatCode="General" sourceLinked="1"/>
        <c:tickLblPos val="nextTo"/>
        <c:crossAx val="125703296"/>
        <c:crosses val="max"/>
        <c:crossBetween val="between"/>
      </c:valAx>
      <c:catAx>
        <c:axId val="125703296"/>
        <c:scaling>
          <c:orientation val="minMax"/>
        </c:scaling>
        <c:delete val="1"/>
        <c:axPos val="b"/>
        <c:tickLblPos val="nextTo"/>
        <c:crossAx val="125566336"/>
        <c:crosses val="autoZero"/>
        <c:auto val="1"/>
        <c:lblAlgn val="ctr"/>
        <c:lblOffset val="100"/>
      </c:catAx>
      <c:dTable>
        <c:showHorzBorder val="1"/>
        <c:showVertBorder val="1"/>
        <c:showOutline val="1"/>
        <c:showKeys val="1"/>
      </c:dTable>
    </c:plotArea>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smtClean="0"/>
              <a:t>Bipartite</a:t>
            </a:r>
            <a:endParaRPr lang="en-US"/>
          </a:p>
        </c:rich>
      </c:tx>
      <c:layout/>
    </c:title>
    <c:plotArea>
      <c:layout/>
      <c:lineChart>
        <c:grouping val="stacked"/>
        <c:ser>
          <c:idx val="1"/>
          <c:order val="1"/>
          <c:tx>
            <c:strRef>
              <c:f>'Formalized Data 2'!$E$1</c:f>
              <c:strCache>
                <c:ptCount val="1"/>
                <c:pt idx="0">
                  <c:v>Time in seconds</c:v>
                </c:pt>
              </c:strCache>
            </c:strRef>
          </c:tx>
          <c:val>
            <c:numRef>
              <c:f>'Formalized Data 2'!$E$3:$E$18</c:f>
              <c:numCache>
                <c:formatCode>General</c:formatCode>
                <c:ptCount val="16"/>
                <c:pt idx="0">
                  <c:v>0</c:v>
                </c:pt>
                <c:pt idx="1">
                  <c:v>3</c:v>
                </c:pt>
                <c:pt idx="2">
                  <c:v>1</c:v>
                </c:pt>
                <c:pt idx="3">
                  <c:v>6</c:v>
                </c:pt>
                <c:pt idx="4">
                  <c:v>23</c:v>
                </c:pt>
                <c:pt idx="5">
                  <c:v>205</c:v>
                </c:pt>
                <c:pt idx="6">
                  <c:v>1977</c:v>
                </c:pt>
                <c:pt idx="7">
                  <c:v>1565</c:v>
                </c:pt>
                <c:pt idx="8">
                  <c:v>52</c:v>
                </c:pt>
                <c:pt idx="9">
                  <c:v>672</c:v>
                </c:pt>
                <c:pt idx="10">
                  <c:v>5310</c:v>
                </c:pt>
                <c:pt idx="11">
                  <c:v>4405</c:v>
                </c:pt>
                <c:pt idx="12">
                  <c:v>7259</c:v>
                </c:pt>
                <c:pt idx="13">
                  <c:v>4209</c:v>
                </c:pt>
                <c:pt idx="14">
                  <c:v>5120</c:v>
                </c:pt>
                <c:pt idx="15">
                  <c:v>7329</c:v>
                </c:pt>
              </c:numCache>
            </c:numRef>
          </c:val>
        </c:ser>
        <c:marker val="1"/>
        <c:axId val="125751296"/>
        <c:axId val="125752832"/>
      </c:lineChart>
      <c:lineChart>
        <c:grouping val="stacked"/>
        <c:ser>
          <c:idx val="0"/>
          <c:order val="0"/>
          <c:tx>
            <c:strRef>
              <c:f>'Formalized Data 2'!$D$1</c:f>
              <c:strCache>
                <c:ptCount val="1"/>
                <c:pt idx="0">
                  <c:v>Final score</c:v>
                </c:pt>
              </c:strCache>
            </c:strRef>
          </c:tx>
          <c:val>
            <c:numRef>
              <c:f>'Formalized Data 2'!$D$3:$D$18</c:f>
              <c:numCache>
                <c:formatCode>General</c:formatCode>
                <c:ptCount val="16"/>
                <c:pt idx="0">
                  <c:v>2.8890999999999999E-3</c:v>
                </c:pt>
                <c:pt idx="1">
                  <c:v>8.0007100000000015</c:v>
                </c:pt>
                <c:pt idx="2">
                  <c:v>4.0004400000000002</c:v>
                </c:pt>
                <c:pt idx="3">
                  <c:v>7.0003500000000001</c:v>
                </c:pt>
                <c:pt idx="4">
                  <c:v>10.000300000000001</c:v>
                </c:pt>
                <c:pt idx="5">
                  <c:v>12.0002</c:v>
                </c:pt>
                <c:pt idx="6">
                  <c:v>21.0002</c:v>
                </c:pt>
                <c:pt idx="7">
                  <c:v>18.0002</c:v>
                </c:pt>
                <c:pt idx="8">
                  <c:v>16.0002</c:v>
                </c:pt>
                <c:pt idx="9">
                  <c:v>16.0001</c:v>
                </c:pt>
                <c:pt idx="10">
                  <c:v>21.0001</c:v>
                </c:pt>
                <c:pt idx="11">
                  <c:v>30.0001</c:v>
                </c:pt>
                <c:pt idx="12">
                  <c:v>45.000100000000003</c:v>
                </c:pt>
                <c:pt idx="13">
                  <c:v>41.000100000000003</c:v>
                </c:pt>
                <c:pt idx="14">
                  <c:v>50.000100000000003</c:v>
                </c:pt>
                <c:pt idx="15">
                  <c:v>53.000100000000003</c:v>
                </c:pt>
              </c:numCache>
            </c:numRef>
          </c:val>
        </c:ser>
        <c:marker val="1"/>
        <c:axId val="125756544"/>
        <c:axId val="125754752"/>
      </c:lineChart>
      <c:catAx>
        <c:axId val="125751296"/>
        <c:scaling>
          <c:orientation val="minMax"/>
        </c:scaling>
        <c:axPos val="b"/>
        <c:majorTickMark val="none"/>
        <c:tickLblPos val="nextTo"/>
        <c:crossAx val="125752832"/>
        <c:crosses val="autoZero"/>
        <c:auto val="1"/>
        <c:lblAlgn val="ctr"/>
        <c:lblOffset val="100"/>
      </c:catAx>
      <c:valAx>
        <c:axId val="125752832"/>
        <c:scaling>
          <c:orientation val="minMax"/>
        </c:scaling>
        <c:axPos val="l"/>
        <c:majorGridlines/>
        <c:title>
          <c:tx>
            <c:rich>
              <a:bodyPr/>
              <a:lstStyle/>
              <a:p>
                <a:pPr>
                  <a:defRPr/>
                </a:pPr>
                <a:r>
                  <a:rPr lang="en-US"/>
                  <a:t>Run Time in seconds</a:t>
                </a:r>
              </a:p>
            </c:rich>
          </c:tx>
          <c:layout/>
        </c:title>
        <c:numFmt formatCode="General" sourceLinked="1"/>
        <c:majorTickMark val="none"/>
        <c:tickLblPos val="nextTo"/>
        <c:crossAx val="125751296"/>
        <c:crosses val="autoZero"/>
        <c:crossBetween val="between"/>
      </c:valAx>
      <c:valAx>
        <c:axId val="125754752"/>
        <c:scaling>
          <c:orientation val="minMax"/>
        </c:scaling>
        <c:axPos val="r"/>
        <c:numFmt formatCode="General" sourceLinked="1"/>
        <c:tickLblPos val="nextTo"/>
        <c:crossAx val="125756544"/>
        <c:crosses val="max"/>
        <c:crossBetween val="between"/>
      </c:valAx>
      <c:catAx>
        <c:axId val="125756544"/>
        <c:scaling>
          <c:orientation val="minMax"/>
        </c:scaling>
        <c:delete val="1"/>
        <c:axPos val="b"/>
        <c:tickLblPos val="nextTo"/>
        <c:crossAx val="125754752"/>
        <c:crosses val="autoZero"/>
        <c:auto val="1"/>
        <c:lblAlgn val="ctr"/>
        <c:lblOffset val="100"/>
      </c:catAx>
      <c:dTable>
        <c:showHorzBorder val="1"/>
        <c:showVertBorder val="1"/>
        <c:showOutline val="1"/>
        <c:showKeys val="1"/>
      </c:dTable>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1586A8-1096-4420-9041-C8FC1D5490FC}" type="datetimeFigureOut">
              <a:rPr lang="en-US" smtClean="0"/>
              <a:pPr/>
              <a:t>4/30/2008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DE674C-8712-4304-A8E1-DA2092FEA7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yoni,</a:t>
            </a:r>
            <a:r>
              <a:rPr lang="en-US" baseline="0" dirty="0" smtClean="0"/>
              <a:t> name like this?</a:t>
            </a:r>
            <a:endParaRPr lang="en-US" dirty="0" smtClean="0"/>
          </a:p>
        </p:txBody>
      </p:sp>
      <p:sp>
        <p:nvSpPr>
          <p:cNvPr id="4" name="Slide Number Placeholder 3"/>
          <p:cNvSpPr>
            <a:spLocks noGrp="1"/>
          </p:cNvSpPr>
          <p:nvPr>
            <p:ph type="sldNum" sz="quarter" idx="10"/>
          </p:nvPr>
        </p:nvSpPr>
        <p:spPr/>
        <p:txBody>
          <a:bodyPr/>
          <a:lstStyle/>
          <a:p>
            <a:fld id="{39DE674C-8712-4304-A8E1-DA2092FEA7B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revise later</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Patrick hands it</a:t>
            </a:r>
            <a:r>
              <a:rPr lang="en-US" baseline="0" dirty="0" smtClean="0"/>
              <a:t> off to Derrick</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don’t know what we want to do with this..</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Derrick hands it off to Garrett</a:t>
            </a:r>
          </a:p>
          <a:p>
            <a:endParaRPr lang="en-US" dirty="0" smtClean="0"/>
          </a:p>
          <a:p>
            <a:r>
              <a:rPr lang="en-US" dirty="0" smtClean="0"/>
              <a:t>this is kind of a roadmap</a:t>
            </a:r>
            <a:r>
              <a:rPr lang="en-US" baseline="0" dirty="0" smtClean="0"/>
              <a:t> slide, because testing is a big part of the final report.  each of the categories here have their own subheadings that should be more than one slide</a:t>
            </a:r>
            <a:endParaRPr lang="en-US" dirty="0" smtClean="0"/>
          </a:p>
          <a:p>
            <a:endParaRPr lang="en-US" dirty="0" smtClean="0"/>
          </a:p>
          <a:p>
            <a:r>
              <a:rPr lang="en-US" dirty="0" smtClean="0"/>
              <a:t>unit tests</a:t>
            </a:r>
            <a:r>
              <a:rPr lang="en-US" baseline="0" dirty="0" smtClean="0"/>
              <a:t> per module</a:t>
            </a:r>
          </a:p>
          <a:p>
            <a:r>
              <a:rPr lang="en-US" baseline="0" dirty="0" smtClean="0"/>
              <a:t>optimizer test cases (</a:t>
            </a:r>
            <a:r>
              <a:rPr lang="en-US" baseline="0" dirty="0" err="1" smtClean="0"/>
              <a:t>garrett’s</a:t>
            </a:r>
            <a:r>
              <a:rPr lang="en-US" baseline="0" dirty="0" smtClean="0"/>
              <a:t> corner cases)</a:t>
            </a:r>
          </a:p>
          <a:p>
            <a:r>
              <a:rPr lang="en-US" baseline="0" dirty="0" smtClean="0"/>
              <a:t>characterization – yoni’s graphs</a:t>
            </a:r>
          </a:p>
          <a:p>
            <a:endParaRPr lang="en-US" baseline="0" dirty="0" smtClean="0"/>
          </a:p>
          <a:p>
            <a:r>
              <a:rPr lang="en-US" baseline="0" dirty="0" smtClean="0"/>
              <a:t>clipart is kind of a placeholder, the slide felt empty</a:t>
            </a:r>
          </a:p>
        </p:txBody>
      </p:sp>
      <p:sp>
        <p:nvSpPr>
          <p:cNvPr id="4" name="Slide Number Placeholder 3"/>
          <p:cNvSpPr>
            <a:spLocks noGrp="1"/>
          </p:cNvSpPr>
          <p:nvPr>
            <p:ph type="sldNum" sz="quarter" idx="10"/>
          </p:nvPr>
        </p:nvSpPr>
        <p:spPr/>
        <p:txBody>
          <a:bodyPr/>
          <a:lstStyle/>
          <a:p>
            <a:fld id="{39DE674C-8712-4304-A8E1-DA2092FEA7B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numbers to this</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Clearly,</a:t>
            </a:r>
            <a:r>
              <a:rPr lang="en-US" baseline="0" smtClean="0"/>
              <a:t> the genetic optimizer is producing higher scores (everywhere except 2</a:t>
            </a:r>
            <a:r>
              <a:rPr lang="en-US" baseline="30000" smtClean="0"/>
              <a:t>nd</a:t>
            </a:r>
            <a:r>
              <a:rPr lang="en-US" baseline="0" smtClean="0"/>
              <a:t> test case).</a:t>
            </a:r>
          </a:p>
          <a:p>
            <a:r>
              <a:rPr lang="en-US" baseline="0" smtClean="0"/>
              <a:t>Seems as though the Bipartite is improving, since the ratio of BP/G is increasing.</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Regular Time:</a:t>
            </a:r>
          </a:p>
          <a:p>
            <a:pPr>
              <a:buFont typeface="Arial" pitchFamily="34" charset="0"/>
              <a:buChar char="•"/>
            </a:pPr>
            <a:r>
              <a:rPr lang="en-US" baseline="0" smtClean="0"/>
              <a:t> No clear advantage to either. </a:t>
            </a:r>
          </a:p>
          <a:p>
            <a:pPr>
              <a:buFont typeface="Arial" pitchFamily="34" charset="0"/>
              <a:buChar char="•"/>
            </a:pPr>
            <a:r>
              <a:rPr lang="en-US" baseline="0" smtClean="0"/>
              <a:t> Bipartite is being run 8 times, so it is a lot faster, really.</a:t>
            </a:r>
          </a:p>
          <a:p>
            <a:pPr>
              <a:buFont typeface="Arial" pitchFamily="34" charset="0"/>
              <a:buChar char="•"/>
            </a:pPr>
            <a:r>
              <a:rPr lang="en-US" baseline="0" smtClean="0"/>
              <a:t> At the upper end, we see two things:</a:t>
            </a:r>
          </a:p>
          <a:p>
            <a:pPr lvl="1">
              <a:buFont typeface="Arial" pitchFamily="34" charset="0"/>
              <a:buChar char="•"/>
            </a:pPr>
            <a:r>
              <a:rPr lang="en-US" baseline="0" smtClean="0"/>
              <a:t> Doesn’t keep growing as fast. Need to try larger test cases to confirm where it’s going. </a:t>
            </a:r>
          </a:p>
          <a:p>
            <a:pPr lvl="1">
              <a:buFont typeface="Arial" pitchFamily="34" charset="0"/>
              <a:buChar char="•"/>
            </a:pPr>
            <a:r>
              <a:rPr lang="en-US" baseline="0" smtClean="0"/>
              <a:t> Unpredictable behavior, suggests the time is correlated not only to the number of users, but to the optimal score. Next slide goes into this.</a:t>
            </a:r>
          </a:p>
          <a:p>
            <a:pPr lvl="1">
              <a:buFont typeface="Arial" pitchFamily="34" charset="0"/>
              <a:buChar char="•"/>
            </a:pPr>
            <a:r>
              <a:rPr lang="en-US" baseline="0" smtClean="0"/>
              <a:t> Possible reason for both observations: data is not inclusive of previous test case. If it was, it is likely that the dips would go away.</a:t>
            </a:r>
          </a:p>
          <a:p>
            <a:pPr lvl="0">
              <a:buFont typeface="Arial" pitchFamily="34" charset="0"/>
              <a:buNone/>
            </a:pPr>
            <a:r>
              <a:rPr lang="en-US" baseline="0" smtClean="0"/>
              <a:t>Log:</a:t>
            </a:r>
          </a:p>
          <a:p>
            <a:pPr lvl="0">
              <a:buFont typeface="Arial" pitchFamily="34" charset="0"/>
              <a:buChar char="•"/>
            </a:pPr>
            <a:r>
              <a:rPr lang="en-US" baseline="0" smtClean="0"/>
              <a:t> We see an exponential increase at the lower end (straight line = exponential).</a:t>
            </a:r>
          </a:p>
          <a:p>
            <a:pPr lvl="0">
              <a:buFont typeface="Arial" pitchFamily="34" charset="0"/>
              <a:buChar char="•"/>
            </a:pPr>
            <a:r>
              <a:rPr lang="en-US" baseline="0" smtClean="0"/>
              <a:t> The growth looks like it’s levelling off, meaning we definitely don’t have exponential growth. We do, however need to confirm this, again by using larger test cases, and using cases that are inclusive of one another.</a:t>
            </a:r>
          </a:p>
        </p:txBody>
      </p:sp>
      <p:sp>
        <p:nvSpPr>
          <p:cNvPr id="4" name="Slide Number Placeholder 3"/>
          <p:cNvSpPr>
            <a:spLocks noGrp="1"/>
          </p:cNvSpPr>
          <p:nvPr>
            <p:ph type="sldNum" sz="quarter" idx="10"/>
          </p:nvPr>
        </p:nvSpPr>
        <p:spPr/>
        <p:txBody>
          <a:bodyPr/>
          <a:lstStyle/>
          <a:p>
            <a:fld id="{39DE674C-8712-4304-A8E1-DA2092FEA7B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Motivation:</a:t>
            </a:r>
          </a:p>
          <a:p>
            <a:pPr>
              <a:buFont typeface="Arial" pitchFamily="34" charset="0"/>
              <a:buChar char="•"/>
            </a:pPr>
            <a:r>
              <a:rPr lang="en-US" smtClean="0"/>
              <a:t> Previous</a:t>
            </a:r>
            <a:r>
              <a:rPr lang="en-US" baseline="0" smtClean="0"/>
              <a:t> graphs suggested that the time is correlated to something other than the number of users.</a:t>
            </a:r>
          </a:p>
          <a:p>
            <a:pPr>
              <a:buFont typeface="Arial" pitchFamily="34" charset="0"/>
              <a:buChar char="•"/>
            </a:pPr>
            <a:r>
              <a:rPr lang="en-US" baseline="0" smtClean="0"/>
              <a:t> These graphs show the correlation with the final score.</a:t>
            </a:r>
          </a:p>
          <a:p>
            <a:pPr>
              <a:buFont typeface="Arial" pitchFamily="34" charset="0"/>
              <a:buChar char="•"/>
            </a:pPr>
            <a:r>
              <a:rPr lang="en-US" baseline="0" smtClean="0"/>
              <a:t> If each point was the absolute optimal one, we would expect to see a linear curve.</a:t>
            </a:r>
          </a:p>
          <a:p>
            <a:pPr>
              <a:buFont typeface="Arial" pitchFamily="34" charset="0"/>
              <a:buChar char="•"/>
            </a:pPr>
            <a:r>
              <a:rPr lang="en-US" baseline="0" smtClean="0"/>
              <a:t> Reason there might be a correlation: higher score means more expensive compatibility checking.</a:t>
            </a:r>
          </a:p>
          <a:p>
            <a:endParaRPr lang="en-US" baseline="0" smtClean="0"/>
          </a:p>
          <a:p>
            <a:r>
              <a:rPr lang="en-US" baseline="0" smtClean="0"/>
              <a:t>Genetic:</a:t>
            </a:r>
          </a:p>
          <a:p>
            <a:pPr>
              <a:buFont typeface="Arial" pitchFamily="34" charset="0"/>
              <a:buChar char="•"/>
            </a:pPr>
            <a:r>
              <a:rPr lang="en-US" baseline="0" smtClean="0"/>
              <a:t> We observe that it looks just like a linear curve, so it looks like it’s finding a very large part of the optimal matchings.</a:t>
            </a:r>
          </a:p>
          <a:p>
            <a:pPr>
              <a:buFont typeface="Arial" pitchFamily="34" charset="0"/>
              <a:buChar char="•"/>
            </a:pPr>
            <a:r>
              <a:rPr lang="en-US" baseline="0" smtClean="0"/>
              <a:t> No visible correlation between time and score</a:t>
            </a:r>
          </a:p>
          <a:p>
            <a:pPr>
              <a:buFont typeface="Arial" pitchFamily="34" charset="0"/>
              <a:buNone/>
            </a:pPr>
            <a:r>
              <a:rPr lang="en-US" baseline="0" smtClean="0"/>
              <a:t>Bipartite:</a:t>
            </a:r>
          </a:p>
          <a:p>
            <a:pPr>
              <a:buFont typeface="Arial" pitchFamily="34" charset="0"/>
              <a:buChar char="•"/>
            </a:pPr>
            <a:r>
              <a:rPr lang="en-US" baseline="0" smtClean="0"/>
              <a:t> Visible correlation between time and score (look at the dips)</a:t>
            </a:r>
          </a:p>
        </p:txBody>
      </p:sp>
      <p:sp>
        <p:nvSpPr>
          <p:cNvPr id="4" name="Slide Number Placeholder 3"/>
          <p:cNvSpPr>
            <a:spLocks noGrp="1"/>
          </p:cNvSpPr>
          <p:nvPr>
            <p:ph type="sldNum" sz="quarter" idx="10"/>
          </p:nvPr>
        </p:nvSpPr>
        <p:spPr/>
        <p:txBody>
          <a:bodyPr/>
          <a:lstStyle/>
          <a:p>
            <a:fld id="{39DE674C-8712-4304-A8E1-DA2092FEA7B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674C-8712-4304-A8E1-DA2092FEA7B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Defines optimal solution as the most matched people going the shortest distance.</a:t>
            </a:r>
          </a:p>
          <a:p>
            <a:r>
              <a:rPr lang="en-US" dirty="0" smtClean="0"/>
              <a:t>I can talk on this slide for at least a minute.  obviously,</a:t>
            </a:r>
            <a:r>
              <a:rPr lang="en-US" baseline="0" dirty="0" smtClean="0"/>
              <a:t> the scoring function is crucial, but we need to make sure they know.</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split up.  Too much text </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Yoni hands it</a:t>
            </a:r>
            <a:r>
              <a:rPr lang="en-US" baseline="0" dirty="0" smtClean="0"/>
              <a:t> off to Patrick</a:t>
            </a:r>
            <a:endParaRPr lang="en-US" dirty="0"/>
          </a:p>
        </p:txBody>
      </p:sp>
      <p:sp>
        <p:nvSpPr>
          <p:cNvPr id="4" name="Slide Number Placeholder 3"/>
          <p:cNvSpPr>
            <a:spLocks noGrp="1"/>
          </p:cNvSpPr>
          <p:nvPr>
            <p:ph type="sldNum" sz="quarter" idx="10"/>
          </p:nvPr>
        </p:nvSpPr>
        <p:spPr/>
        <p:txBody>
          <a:bodyPr/>
          <a:lstStyle/>
          <a:p>
            <a:fld id="{39DE674C-8712-4304-A8E1-DA2092FEA7B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EA8B6C95-81F8-4E11-A3AD-B45CFD78A30E}" type="datetimeFigureOut">
              <a:rPr lang="en-US" smtClean="0"/>
              <a:pPr/>
              <a:t>4/30/2008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CAF4636-80CF-43DF-9E64-DA205C2874CC}"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CAF4636-80CF-43DF-9E64-DA205C2874CC}"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CAF4636-80CF-43DF-9E64-DA205C2874CC}"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CAF4636-80CF-43DF-9E64-DA205C2874CC}"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CAF4636-80CF-43DF-9E64-DA205C2874CC}"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CAF4636-80CF-43DF-9E64-DA205C2874CC}"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CAF4636-80CF-43DF-9E64-DA205C2874C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CAF4636-80CF-43DF-9E64-DA205C2874CC}"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A8B6C95-81F8-4E11-A3AD-B45CFD78A30E}" type="datetimeFigureOut">
              <a:rPr lang="en-US" smtClean="0"/>
              <a:pPr/>
              <a:t>4/30/2008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CAF4636-80CF-43DF-9E64-DA205C2874CC}"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EA8B6C95-81F8-4E11-A3AD-B45CFD78A30E}" type="datetimeFigureOut">
              <a:rPr lang="en-US" smtClean="0"/>
              <a:pPr/>
              <a:t>4/30/2008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CAF4636-80CF-43DF-9E64-DA205C2874C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A8B6C95-81F8-4E11-A3AD-B45CFD78A30E}" type="datetimeFigureOut">
              <a:rPr lang="en-US" smtClean="0"/>
              <a:pPr/>
              <a:t>4/30/2008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CAF4636-80CF-43DF-9E64-DA205C2874CC}"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A8B6C95-81F8-4E11-A3AD-B45CFD78A30E}" type="datetimeFigureOut">
              <a:rPr lang="en-US" smtClean="0"/>
              <a:pPr/>
              <a:t>4/30/2008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CAF4636-80CF-43DF-9E64-DA205C2874C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Rideshare </a:t>
            </a:r>
            <a:r>
              <a:rPr lang="en-US" smtClean="0"/>
              <a:t/>
            </a:r>
            <a:br>
              <a:rPr lang="en-US" smtClean="0"/>
            </a:br>
            <a:r>
              <a:rPr lang="en-US" smtClean="0"/>
              <a:t>Archival Record</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Yoni Ben-</a:t>
            </a:r>
            <a:r>
              <a:rPr lang="en-US" dirty="0" err="1" smtClean="0"/>
              <a:t>Meshulam</a:t>
            </a:r>
            <a:endParaRPr lang="en-US" dirty="0" smtClean="0"/>
          </a:p>
          <a:p>
            <a:r>
              <a:rPr lang="en-US" dirty="0" smtClean="0"/>
              <a:t>Garrett Cooper</a:t>
            </a:r>
          </a:p>
          <a:p>
            <a:r>
              <a:rPr lang="en-US" dirty="0" smtClean="0"/>
              <a:t>Derrick </a:t>
            </a:r>
            <a:r>
              <a:rPr lang="en-US" dirty="0" err="1" smtClean="0"/>
              <a:t>Huhn</a:t>
            </a:r>
            <a:endParaRPr lang="en-US" dirty="0" smtClean="0"/>
          </a:p>
          <a:p>
            <a:r>
              <a:rPr lang="en-US" dirty="0" smtClean="0"/>
              <a:t>Patrick Lowry</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Genetic Optimizer</a:t>
            </a:r>
            <a:endParaRPr lang="en-US" dirty="0"/>
          </a:p>
        </p:txBody>
      </p:sp>
      <p:grpSp>
        <p:nvGrpSpPr>
          <p:cNvPr id="101" name="Group 100"/>
          <p:cNvGrpSpPr/>
          <p:nvPr/>
        </p:nvGrpSpPr>
        <p:grpSpPr>
          <a:xfrm>
            <a:off x="457200" y="1371600"/>
            <a:ext cx="6705600" cy="4236660"/>
            <a:chOff x="457200" y="1371600"/>
            <a:chExt cx="6705600" cy="4236660"/>
          </a:xfrm>
        </p:grpSpPr>
        <p:sp>
          <p:nvSpPr>
            <p:cNvPr id="4" name="Oval 3"/>
            <p:cNvSpPr/>
            <p:nvPr/>
          </p:nvSpPr>
          <p:spPr>
            <a:xfrm>
              <a:off x="2133600" y="1371600"/>
              <a:ext cx="228600" cy="228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457200" y="1371600"/>
              <a:ext cx="1680268" cy="276999"/>
            </a:xfrm>
            <a:prstGeom prst="rect">
              <a:avLst/>
            </a:prstGeom>
            <a:noFill/>
          </p:spPr>
          <p:txBody>
            <a:bodyPr wrap="none" rtlCol="0">
              <a:spAutoFit/>
            </a:bodyPr>
            <a:lstStyle/>
            <a:p>
              <a:r>
                <a:rPr lang="en-US" sz="1200" dirty="0" smtClean="0"/>
                <a:t>1. Get seed solution</a:t>
              </a:r>
              <a:endParaRPr lang="en-US" sz="1200" dirty="0"/>
            </a:p>
          </p:txBody>
        </p:sp>
        <p:cxnSp>
          <p:nvCxnSpPr>
            <p:cNvPr id="6" name="Straight Arrow Connector 5"/>
            <p:cNvCxnSpPr/>
            <p:nvPr/>
          </p:nvCxnSpPr>
          <p:spPr>
            <a:xfrm rot="16200000" flipH="1">
              <a:off x="1790700" y="2171700"/>
              <a:ext cx="990600" cy="152400"/>
            </a:xfrm>
            <a:prstGeom prst="straightConnector1">
              <a:avLst/>
            </a:prstGeom>
            <a:ln w="3175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200" y="1935540"/>
              <a:ext cx="1524000" cy="1569660"/>
            </a:xfrm>
            <a:prstGeom prst="rect">
              <a:avLst/>
            </a:prstGeom>
            <a:noFill/>
          </p:spPr>
          <p:txBody>
            <a:bodyPr wrap="square" rtlCol="0">
              <a:spAutoFit/>
            </a:bodyPr>
            <a:lstStyle/>
            <a:p>
              <a:pPr marL="228600" indent="-228600"/>
              <a:r>
                <a:rPr lang="en-US" sz="1200" dirty="0" smtClean="0"/>
                <a:t>2. Spawn a generation of </a:t>
              </a:r>
              <a:br>
                <a:rPr lang="en-US" sz="1200" dirty="0" smtClean="0"/>
              </a:br>
              <a:r>
                <a:rPr lang="en-US" sz="1200" dirty="0" smtClean="0"/>
                <a:t>solutions from the seed, randomly matching ride offers and requests</a:t>
              </a:r>
              <a:endParaRPr lang="en-US" sz="1200" dirty="0"/>
            </a:p>
          </p:txBody>
        </p:sp>
        <p:grpSp>
          <p:nvGrpSpPr>
            <p:cNvPr id="2" name="Group 102"/>
            <p:cNvGrpSpPr/>
            <p:nvPr/>
          </p:nvGrpSpPr>
          <p:grpSpPr>
            <a:xfrm>
              <a:off x="5029200" y="2590800"/>
              <a:ext cx="304800" cy="304800"/>
              <a:chOff x="4724400" y="3581400"/>
              <a:chExt cx="304800" cy="304800"/>
            </a:xfrm>
          </p:grpSpPr>
          <p:sp>
            <p:nvSpPr>
              <p:cNvPr id="8" name="Rounded Rectangle 7"/>
              <p:cNvSpPr/>
              <p:nvPr/>
            </p:nvSpPr>
            <p:spPr>
              <a:xfrm>
                <a:off x="4724400" y="35814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0600" y="3657600"/>
                <a:ext cx="152400" cy="1524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grpSp>
          <p:nvGrpSpPr>
            <p:cNvPr id="10" name="Group 110"/>
            <p:cNvGrpSpPr/>
            <p:nvPr/>
          </p:nvGrpSpPr>
          <p:grpSpPr>
            <a:xfrm>
              <a:off x="3810000" y="2590800"/>
              <a:ext cx="381000" cy="304800"/>
              <a:chOff x="5105400" y="914400"/>
              <a:chExt cx="381000" cy="304800"/>
            </a:xfrm>
          </p:grpSpPr>
          <p:sp>
            <p:nvSpPr>
              <p:cNvPr id="11" name="Oval 10"/>
              <p:cNvSpPr/>
              <p:nvPr/>
            </p:nvSpPr>
            <p:spPr>
              <a:xfrm>
                <a:off x="5334000" y="990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57800" y="106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81600" y="914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05400" y="990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81600" y="106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57800" y="914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a:off x="4419600" y="2667000"/>
              <a:ext cx="380999" cy="1588"/>
            </a:xfrm>
            <a:prstGeom prst="straightConnector1">
              <a:avLst/>
            </a:prstGeom>
            <a:ln w="3175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10200" y="2438400"/>
              <a:ext cx="1752600" cy="461665"/>
            </a:xfrm>
            <a:prstGeom prst="rect">
              <a:avLst/>
            </a:prstGeom>
            <a:noFill/>
          </p:spPr>
          <p:txBody>
            <a:bodyPr wrap="square" rtlCol="0">
              <a:spAutoFit/>
            </a:bodyPr>
            <a:lstStyle/>
            <a:p>
              <a:pPr marL="228600" indent="-228600"/>
              <a:r>
                <a:rPr lang="en-US" sz="1200" dirty="0" smtClean="0"/>
                <a:t>4. Keep </a:t>
              </a:r>
              <a:r>
                <a:rPr lang="en-US" sz="1200" smtClean="0"/>
                <a:t>a copy of </a:t>
              </a:r>
              <a:r>
                <a:rPr lang="en-US" sz="1200" dirty="0" smtClean="0"/>
                <a:t>the</a:t>
              </a:r>
            </a:p>
            <a:p>
              <a:pPr marL="228600" indent="-228600"/>
              <a:r>
                <a:rPr lang="en-US" sz="1200" dirty="0" smtClean="0"/>
                <a:t>     best  solution</a:t>
              </a:r>
            </a:p>
          </p:txBody>
        </p:sp>
        <p:grpSp>
          <p:nvGrpSpPr>
            <p:cNvPr id="19" name="Group 2915"/>
            <p:cNvGrpSpPr/>
            <p:nvPr/>
          </p:nvGrpSpPr>
          <p:grpSpPr>
            <a:xfrm>
              <a:off x="1828800" y="2895600"/>
              <a:ext cx="914400" cy="914400"/>
              <a:chOff x="4724400" y="2133600"/>
              <a:chExt cx="914400" cy="914400"/>
            </a:xfrm>
          </p:grpSpPr>
          <p:sp>
            <p:nvSpPr>
              <p:cNvPr id="20" name="Oval 19"/>
              <p:cNvSpPr/>
              <p:nvPr/>
            </p:nvSpPr>
            <p:spPr>
              <a:xfrm>
                <a:off x="51054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p:cNvSpPr/>
              <p:nvPr/>
            </p:nvSpPr>
            <p:spPr>
              <a:xfrm>
                <a:off x="49530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p:cNvSpPr/>
              <p:nvPr/>
            </p:nvSpPr>
            <p:spPr>
              <a:xfrm>
                <a:off x="50292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Oval 22"/>
              <p:cNvSpPr/>
              <p:nvPr/>
            </p:nvSpPr>
            <p:spPr>
              <a:xfrm>
                <a:off x="51054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Oval 23"/>
              <p:cNvSpPr/>
              <p:nvPr/>
            </p:nvSpPr>
            <p:spPr>
              <a:xfrm>
                <a:off x="49530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p:cNvSpPr/>
              <p:nvPr/>
            </p:nvSpPr>
            <p:spPr>
              <a:xfrm>
                <a:off x="51054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Oval 25"/>
              <p:cNvSpPr/>
              <p:nvPr/>
            </p:nvSpPr>
            <p:spPr>
              <a:xfrm>
                <a:off x="48006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Oval 26"/>
              <p:cNvSpPr/>
              <p:nvPr/>
            </p:nvSpPr>
            <p:spPr>
              <a:xfrm>
                <a:off x="48006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p:cNvSpPr/>
              <p:nvPr/>
            </p:nvSpPr>
            <p:spPr>
              <a:xfrm>
                <a:off x="4876800" y="2286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p:cNvSpPr/>
              <p:nvPr/>
            </p:nvSpPr>
            <p:spPr>
              <a:xfrm>
                <a:off x="5029200" y="2209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p:cNvSpPr/>
              <p:nvPr/>
            </p:nvSpPr>
            <p:spPr>
              <a:xfrm>
                <a:off x="51054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p:cNvSpPr/>
              <p:nvPr/>
            </p:nvSpPr>
            <p:spPr>
              <a:xfrm>
                <a:off x="49530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p:cNvSpPr/>
              <p:nvPr/>
            </p:nvSpPr>
            <p:spPr>
              <a:xfrm>
                <a:off x="48768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p:cNvSpPr/>
              <p:nvPr/>
            </p:nvSpPr>
            <p:spPr>
              <a:xfrm>
                <a:off x="48006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p:cNvSpPr/>
              <p:nvPr/>
            </p:nvSpPr>
            <p:spPr>
              <a:xfrm>
                <a:off x="4953000" y="2286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p:cNvSpPr/>
              <p:nvPr/>
            </p:nvSpPr>
            <p:spPr>
              <a:xfrm>
                <a:off x="47244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p:cNvSpPr/>
              <p:nvPr/>
            </p:nvSpPr>
            <p:spPr>
              <a:xfrm>
                <a:off x="54102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p:cNvSpPr/>
              <p:nvPr/>
            </p:nvSpPr>
            <p:spPr>
              <a:xfrm>
                <a:off x="52578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p:cNvSpPr/>
              <p:nvPr/>
            </p:nvSpPr>
            <p:spPr>
              <a:xfrm>
                <a:off x="5334000" y="2286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54102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52578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54102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Oval 41"/>
              <p:cNvSpPr/>
              <p:nvPr/>
            </p:nvSpPr>
            <p:spPr>
              <a:xfrm>
                <a:off x="51054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p:cNvSpPr/>
              <p:nvPr/>
            </p:nvSpPr>
            <p:spPr>
              <a:xfrm>
                <a:off x="5105400" y="2286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Oval 43"/>
              <p:cNvSpPr/>
              <p:nvPr/>
            </p:nvSpPr>
            <p:spPr>
              <a:xfrm>
                <a:off x="5181600" y="2209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Oval 44"/>
              <p:cNvSpPr/>
              <p:nvPr/>
            </p:nvSpPr>
            <p:spPr>
              <a:xfrm>
                <a:off x="5334000" y="2133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Oval 45"/>
              <p:cNvSpPr/>
              <p:nvPr/>
            </p:nvSpPr>
            <p:spPr>
              <a:xfrm>
                <a:off x="5410200" y="2286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Oval 46"/>
              <p:cNvSpPr/>
              <p:nvPr/>
            </p:nvSpPr>
            <p:spPr>
              <a:xfrm>
                <a:off x="52578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Oval 47"/>
              <p:cNvSpPr/>
              <p:nvPr/>
            </p:nvSpPr>
            <p:spPr>
              <a:xfrm>
                <a:off x="51816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Oval 48"/>
              <p:cNvSpPr/>
              <p:nvPr/>
            </p:nvSpPr>
            <p:spPr>
              <a:xfrm>
                <a:off x="51054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p:cNvSpPr/>
              <p:nvPr/>
            </p:nvSpPr>
            <p:spPr>
              <a:xfrm>
                <a:off x="5257800" y="2209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p:cNvSpPr/>
              <p:nvPr/>
            </p:nvSpPr>
            <p:spPr>
              <a:xfrm>
                <a:off x="50292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p:cNvSpPr/>
              <p:nvPr/>
            </p:nvSpPr>
            <p:spPr>
              <a:xfrm>
                <a:off x="5181600" y="2743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p:cNvSpPr/>
              <p:nvPr/>
            </p:nvSpPr>
            <p:spPr>
              <a:xfrm>
                <a:off x="50292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p:cNvSpPr/>
              <p:nvPr/>
            </p:nvSpPr>
            <p:spPr>
              <a:xfrm>
                <a:off x="51054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p:cNvSpPr/>
              <p:nvPr/>
            </p:nvSpPr>
            <p:spPr>
              <a:xfrm>
                <a:off x="51816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p:cNvSpPr/>
              <p:nvPr/>
            </p:nvSpPr>
            <p:spPr>
              <a:xfrm>
                <a:off x="5029200" y="2743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p:cNvSpPr/>
              <p:nvPr/>
            </p:nvSpPr>
            <p:spPr>
              <a:xfrm>
                <a:off x="5181600" y="2819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p:cNvSpPr/>
              <p:nvPr/>
            </p:nvSpPr>
            <p:spPr>
              <a:xfrm>
                <a:off x="4876800" y="2743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p:cNvSpPr/>
              <p:nvPr/>
            </p:nvSpPr>
            <p:spPr>
              <a:xfrm>
                <a:off x="48768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p:cNvSpPr/>
              <p:nvPr/>
            </p:nvSpPr>
            <p:spPr>
              <a:xfrm>
                <a:off x="49530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p:cNvSpPr/>
              <p:nvPr/>
            </p:nvSpPr>
            <p:spPr>
              <a:xfrm>
                <a:off x="51054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p:cNvSpPr/>
              <p:nvPr/>
            </p:nvSpPr>
            <p:spPr>
              <a:xfrm>
                <a:off x="51816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p:cNvSpPr/>
              <p:nvPr/>
            </p:nvSpPr>
            <p:spPr>
              <a:xfrm>
                <a:off x="5029200" y="2895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4953000" y="2819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Oval 64"/>
              <p:cNvSpPr/>
              <p:nvPr/>
            </p:nvSpPr>
            <p:spPr>
              <a:xfrm>
                <a:off x="48768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5029200" y="2514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8006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p:cNvSpPr/>
              <p:nvPr/>
            </p:nvSpPr>
            <p:spPr>
              <a:xfrm>
                <a:off x="54864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p:cNvSpPr/>
              <p:nvPr/>
            </p:nvSpPr>
            <p:spPr>
              <a:xfrm>
                <a:off x="53340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Oval 69"/>
              <p:cNvSpPr/>
              <p:nvPr/>
            </p:nvSpPr>
            <p:spPr>
              <a:xfrm>
                <a:off x="54102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Oval 70"/>
              <p:cNvSpPr/>
              <p:nvPr/>
            </p:nvSpPr>
            <p:spPr>
              <a:xfrm>
                <a:off x="54864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Oval 71"/>
              <p:cNvSpPr/>
              <p:nvPr/>
            </p:nvSpPr>
            <p:spPr>
              <a:xfrm>
                <a:off x="53340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Oval 72"/>
              <p:cNvSpPr/>
              <p:nvPr/>
            </p:nvSpPr>
            <p:spPr>
              <a:xfrm>
                <a:off x="5486400" y="2743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Oval 73"/>
              <p:cNvSpPr/>
              <p:nvPr/>
            </p:nvSpPr>
            <p:spPr>
              <a:xfrm>
                <a:off x="5181600" y="2667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Oval 74"/>
              <p:cNvSpPr/>
              <p:nvPr/>
            </p:nvSpPr>
            <p:spPr>
              <a:xfrm>
                <a:off x="51816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p:cNvSpPr/>
              <p:nvPr/>
            </p:nvSpPr>
            <p:spPr>
              <a:xfrm>
                <a:off x="52578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Oval 76"/>
              <p:cNvSpPr/>
              <p:nvPr/>
            </p:nvSpPr>
            <p:spPr>
              <a:xfrm>
                <a:off x="54102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Oval 77"/>
              <p:cNvSpPr/>
              <p:nvPr/>
            </p:nvSpPr>
            <p:spPr>
              <a:xfrm>
                <a:off x="54864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Oval 78"/>
              <p:cNvSpPr/>
              <p:nvPr/>
            </p:nvSpPr>
            <p:spPr>
              <a:xfrm>
                <a:off x="5334000" y="2819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Oval 79"/>
              <p:cNvSpPr/>
              <p:nvPr/>
            </p:nvSpPr>
            <p:spPr>
              <a:xfrm>
                <a:off x="5257800" y="2743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Oval 80"/>
              <p:cNvSpPr/>
              <p:nvPr/>
            </p:nvSpPr>
            <p:spPr>
              <a:xfrm>
                <a:off x="51816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Oval 81"/>
              <p:cNvSpPr/>
              <p:nvPr/>
            </p:nvSpPr>
            <p:spPr>
              <a:xfrm>
                <a:off x="5334000" y="2438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Oval 82"/>
              <p:cNvSpPr/>
              <p:nvPr/>
            </p:nvSpPr>
            <p:spPr>
              <a:xfrm>
                <a:off x="5105400" y="2590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Oval 83"/>
              <p:cNvSpPr/>
              <p:nvPr/>
            </p:nvSpPr>
            <p:spPr>
              <a:xfrm>
                <a:off x="5257800" y="2286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33400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3000" y="2286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105400" y="2743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334000" y="2438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800600" y="2514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876800" y="251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Oval 90"/>
              <p:cNvSpPr/>
              <p:nvPr/>
            </p:nvSpPr>
            <p:spPr>
              <a:xfrm>
                <a:off x="50292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Oval 91"/>
              <p:cNvSpPr/>
              <p:nvPr/>
            </p:nvSpPr>
            <p:spPr>
              <a:xfrm>
                <a:off x="5257800" y="2362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93" name="TextBox 92"/>
            <p:cNvSpPr txBox="1"/>
            <p:nvPr/>
          </p:nvSpPr>
          <p:spPr>
            <a:xfrm>
              <a:off x="2438400" y="4038600"/>
              <a:ext cx="2286000" cy="1569660"/>
            </a:xfrm>
            <a:prstGeom prst="rect">
              <a:avLst/>
            </a:prstGeom>
            <a:noFill/>
          </p:spPr>
          <p:txBody>
            <a:bodyPr wrap="square" rtlCol="0">
              <a:spAutoFit/>
            </a:bodyPr>
            <a:lstStyle/>
            <a:p>
              <a:pPr marL="228600" indent="-228600"/>
              <a:r>
                <a:rPr lang="en-US" sz="1200" dirty="0" smtClean="0"/>
                <a:t>5. </a:t>
              </a:r>
              <a:r>
                <a:rPr lang="en-US" sz="1200" smtClean="0"/>
                <a:t>Spawn another generation from </a:t>
              </a:r>
              <a:r>
                <a:rPr lang="en-US" sz="1200" dirty="0" smtClean="0"/>
                <a:t>the </a:t>
              </a:r>
              <a:r>
                <a:rPr lang="en-US" sz="1200" smtClean="0"/>
                <a:t>last generation’s best solutions</a:t>
              </a:r>
            </a:p>
            <a:p>
              <a:pPr marL="228600" indent="-228600"/>
              <a:endParaRPr lang="en-US" sz="1200" smtClean="0"/>
            </a:p>
            <a:p>
              <a:pPr marL="228600" indent="-228600"/>
              <a:r>
                <a:rPr lang="en-US" sz="1200" smtClean="0"/>
                <a:t>	(repeat until best </a:t>
              </a:r>
            </a:p>
            <a:p>
              <a:pPr marL="228600" indent="-228600"/>
              <a:r>
                <a:rPr lang="en-US" sz="1200" smtClean="0"/>
                <a:t>	score settles)</a:t>
              </a:r>
            </a:p>
            <a:p>
              <a:pPr marL="228600" indent="-228600"/>
              <a:endParaRPr lang="en-US" sz="1200" dirty="0"/>
            </a:p>
          </p:txBody>
        </p:sp>
        <p:sp>
          <p:nvSpPr>
            <p:cNvPr id="94" name="Curved Left Arrow 93"/>
            <p:cNvSpPr/>
            <p:nvPr/>
          </p:nvSpPr>
          <p:spPr>
            <a:xfrm rot="15474015">
              <a:off x="3091149" y="1858495"/>
              <a:ext cx="227484" cy="1363184"/>
            </a:xfrm>
            <a:prstGeom prst="curvedLeftArrow">
              <a:avLst>
                <a:gd name="adj1" fmla="val 0"/>
                <a:gd name="adj2" fmla="val 10991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Left Arrow 94"/>
            <p:cNvSpPr/>
            <p:nvPr/>
          </p:nvSpPr>
          <p:spPr>
            <a:xfrm rot="5160056">
              <a:off x="3356566" y="3172124"/>
              <a:ext cx="237524" cy="12984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p:cNvSpPr txBox="1"/>
            <p:nvPr/>
          </p:nvSpPr>
          <p:spPr>
            <a:xfrm>
              <a:off x="3276600" y="2971800"/>
              <a:ext cx="1524000" cy="646331"/>
            </a:xfrm>
            <a:prstGeom prst="rect">
              <a:avLst/>
            </a:prstGeom>
            <a:noFill/>
          </p:spPr>
          <p:txBody>
            <a:bodyPr wrap="square" rtlCol="0">
              <a:spAutoFit/>
            </a:bodyPr>
            <a:lstStyle/>
            <a:p>
              <a:pPr marL="228600" indent="-228600"/>
              <a:r>
                <a:rPr lang="en-US" sz="1200" dirty="0" smtClean="0"/>
                <a:t>3. Keep a handful </a:t>
              </a:r>
              <a:r>
                <a:rPr lang="en-US" sz="1200" smtClean="0"/>
                <a:t>of the best </a:t>
              </a:r>
              <a:r>
                <a:rPr lang="en-US" sz="1200" dirty="0" smtClean="0"/>
                <a:t>solutions</a:t>
              </a:r>
              <a:endParaRPr lang="en-US" sz="1200" dirty="0"/>
            </a:p>
          </p:txBody>
        </p:sp>
        <p:cxnSp>
          <p:nvCxnSpPr>
            <p:cNvPr id="98" name="Straight Arrow Connector 97"/>
            <p:cNvCxnSpPr/>
            <p:nvPr/>
          </p:nvCxnSpPr>
          <p:spPr>
            <a:xfrm rot="5400000">
              <a:off x="5068094" y="3085306"/>
              <a:ext cx="228600" cy="1588"/>
            </a:xfrm>
            <a:prstGeom prst="straightConnector1">
              <a:avLst/>
            </a:prstGeom>
            <a:ln w="3175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572000" y="3581400"/>
              <a:ext cx="1905000" cy="646331"/>
            </a:xfrm>
            <a:prstGeom prst="rect">
              <a:avLst/>
            </a:prstGeom>
            <a:noFill/>
          </p:spPr>
          <p:txBody>
            <a:bodyPr wrap="square" rtlCol="0">
              <a:spAutoFit/>
            </a:bodyPr>
            <a:lstStyle/>
            <a:p>
              <a:r>
                <a:rPr lang="en-US" sz="1200" dirty="0" smtClean="0"/>
                <a:t>6. Once the score    </a:t>
              </a:r>
            </a:p>
            <a:p>
              <a:r>
                <a:rPr lang="en-US" sz="1200" dirty="0" smtClean="0"/>
                <a:t>     settles, return      </a:t>
              </a:r>
            </a:p>
            <a:p>
              <a:r>
                <a:rPr lang="en-US" sz="1200" dirty="0" smtClean="0"/>
                <a:t>     the </a:t>
              </a:r>
              <a:r>
                <a:rPr lang="en-US" sz="1200" smtClean="0"/>
                <a:t>best solution</a:t>
              </a:r>
              <a:endParaRPr lang="en-US" sz="1200" dirty="0" smtClean="0"/>
            </a:p>
          </p:txBody>
        </p:sp>
        <p:sp>
          <p:nvSpPr>
            <p:cNvPr id="100" name="Oval 99"/>
            <p:cNvSpPr/>
            <p:nvPr/>
          </p:nvSpPr>
          <p:spPr>
            <a:xfrm>
              <a:off x="5105400" y="3352800"/>
              <a:ext cx="228600" cy="228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(User Interface)</a:t>
            </a:r>
            <a:endParaRPr lang="en-US" dirty="0"/>
          </a:p>
        </p:txBody>
      </p:sp>
      <p:grpSp>
        <p:nvGrpSpPr>
          <p:cNvPr id="4" name="Group 3"/>
          <p:cNvGrpSpPr/>
          <p:nvPr/>
        </p:nvGrpSpPr>
        <p:grpSpPr>
          <a:xfrm>
            <a:off x="381000" y="2362200"/>
            <a:ext cx="1676400" cy="1219200"/>
            <a:chOff x="5715000" y="5029200"/>
            <a:chExt cx="1676400" cy="1371600"/>
          </a:xfrm>
        </p:grpSpPr>
        <p:sp>
          <p:nvSpPr>
            <p:cNvPr id="5" name="Rounded Rectangle 4"/>
            <p:cNvSpPr/>
            <p:nvPr/>
          </p:nvSpPr>
          <p:spPr>
            <a:xfrm>
              <a:off x="5715000" y="5029200"/>
              <a:ext cx="1676400" cy="1371600"/>
            </a:xfrm>
            <a:prstGeom prst="roundRect">
              <a:avLst/>
            </a:prstGeom>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smtClean="0"/>
                <a:t>Users</a:t>
              </a:r>
              <a:endParaRPr lang="en-US" b="1" dirty="0"/>
            </a:p>
          </p:txBody>
        </p:sp>
        <p:pic>
          <p:nvPicPr>
            <p:cNvPr id="6" name="Picture 2" descr="C:\Documents and Settings\Yoni\Local Settings\Temporary Internet Files\Content.IE5\JZT0B64M\MCj03963500000[1].wmf"/>
            <p:cNvPicPr>
              <a:picLocks noChangeAspect="1" noChangeArrowheads="1"/>
            </p:cNvPicPr>
            <p:nvPr/>
          </p:nvPicPr>
          <p:blipFill>
            <a:blip r:embed="rId3"/>
            <a:srcRect/>
            <a:stretch>
              <a:fillRect/>
            </a:stretch>
          </p:blipFill>
          <p:spPr bwMode="auto">
            <a:xfrm>
              <a:off x="6477000" y="5410200"/>
              <a:ext cx="910742" cy="910742"/>
            </a:xfrm>
            <a:prstGeom prst="rect">
              <a:avLst/>
            </a:prstGeom>
            <a:noFill/>
          </p:spPr>
        </p:pic>
        <p:pic>
          <p:nvPicPr>
            <p:cNvPr id="7" name="Picture 6" descr="C:\Documents and Settings\Yoni\Local Settings\Temporary Internet Files\Content.IE5\ZOV51NL0\MCj04360770000[1].wmf"/>
            <p:cNvPicPr>
              <a:picLocks noChangeAspect="1" noChangeArrowheads="1"/>
            </p:cNvPicPr>
            <p:nvPr/>
          </p:nvPicPr>
          <p:blipFill>
            <a:blip r:embed="rId4"/>
            <a:srcRect/>
            <a:stretch>
              <a:fillRect/>
            </a:stretch>
          </p:blipFill>
          <p:spPr bwMode="auto">
            <a:xfrm>
              <a:off x="5867400" y="5638800"/>
              <a:ext cx="813216" cy="576262"/>
            </a:xfrm>
            <a:prstGeom prst="rect">
              <a:avLst/>
            </a:prstGeom>
            <a:noFill/>
          </p:spPr>
        </p:pic>
      </p:grpSp>
      <p:sp>
        <p:nvSpPr>
          <p:cNvPr id="11" name="Rounded Rectangle 10"/>
          <p:cNvSpPr/>
          <p:nvPr/>
        </p:nvSpPr>
        <p:spPr>
          <a:xfrm>
            <a:off x="2667000" y="1981200"/>
            <a:ext cx="6096000" cy="31242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sz="2000" b="1" dirty="0" smtClean="0">
                <a:solidFill>
                  <a:srgbClr val="C00000"/>
                </a:solidFill>
              </a:rPr>
              <a:t>Rideshare Application</a:t>
            </a:r>
            <a:endParaRPr lang="en-US" sz="2000" b="1" dirty="0">
              <a:solidFill>
                <a:srgbClr val="C00000"/>
              </a:solidFill>
            </a:endParaRPr>
          </a:p>
        </p:txBody>
      </p:sp>
      <p:sp>
        <p:nvSpPr>
          <p:cNvPr id="12" name="Can 11"/>
          <p:cNvSpPr/>
          <p:nvPr/>
        </p:nvSpPr>
        <p:spPr>
          <a:xfrm>
            <a:off x="4495800" y="3429000"/>
            <a:ext cx="1219200" cy="1600200"/>
          </a:xfrm>
          <a:prstGeom prst="can">
            <a:avLst>
              <a:gd name="adj" fmla="val 19457"/>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lang="en-US" sz="1600" b="1" dirty="0" smtClean="0">
              <a:solidFill>
                <a:srgbClr val="C00000"/>
              </a:solidFill>
            </a:endParaRPr>
          </a:p>
          <a:p>
            <a:pPr algn="ctr"/>
            <a:r>
              <a:rPr lang="en-US" sz="1600" b="1" dirty="0" smtClean="0">
                <a:solidFill>
                  <a:srgbClr val="C00000"/>
                </a:solidFill>
              </a:rPr>
              <a:t>Rideshare </a:t>
            </a:r>
            <a:r>
              <a:rPr lang="en-US" sz="1600" b="1" dirty="0">
                <a:solidFill>
                  <a:srgbClr val="C00000"/>
                </a:solidFill>
              </a:rPr>
              <a:t>Database</a:t>
            </a:r>
          </a:p>
        </p:txBody>
      </p:sp>
      <p:sp>
        <p:nvSpPr>
          <p:cNvPr id="13" name="Rounded Rectangle 12"/>
          <p:cNvSpPr/>
          <p:nvPr/>
        </p:nvSpPr>
        <p:spPr>
          <a:xfrm>
            <a:off x="7239000" y="2743200"/>
            <a:ext cx="1371600" cy="4191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a:t>Optimizer</a:t>
            </a:r>
          </a:p>
        </p:txBody>
      </p:sp>
      <p:sp>
        <p:nvSpPr>
          <p:cNvPr id="14" name="Rounded Rectangle 13"/>
          <p:cNvSpPr/>
          <p:nvPr/>
        </p:nvSpPr>
        <p:spPr>
          <a:xfrm>
            <a:off x="2895600" y="2743200"/>
            <a:ext cx="1905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User Interface</a:t>
            </a:r>
          </a:p>
        </p:txBody>
      </p:sp>
      <p:sp>
        <p:nvSpPr>
          <p:cNvPr id="15" name="Rounded Rectangle 14"/>
          <p:cNvSpPr/>
          <p:nvPr/>
        </p:nvSpPr>
        <p:spPr>
          <a:xfrm>
            <a:off x="5410200" y="2743200"/>
            <a:ext cx="1371600"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smtClean="0"/>
              <a:t>Controller</a:t>
            </a:r>
            <a:endParaRPr lang="en-US" b="1" dirty="0"/>
          </a:p>
        </p:txBody>
      </p:sp>
      <p:cxnSp>
        <p:nvCxnSpPr>
          <p:cNvPr id="16" name="Straight Arrow Connector 15"/>
          <p:cNvCxnSpPr>
            <a:stCxn id="14" idx="2"/>
            <a:endCxn id="12" idx="2"/>
          </p:cNvCxnSpPr>
          <p:nvPr/>
        </p:nvCxnSpPr>
        <p:spPr>
          <a:xfrm rot="16200000" flipH="1">
            <a:off x="3657600" y="3390900"/>
            <a:ext cx="1028700" cy="6477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2"/>
            <a:endCxn id="12" idx="4"/>
          </p:cNvCxnSpPr>
          <p:nvPr/>
        </p:nvCxnSpPr>
        <p:spPr>
          <a:xfrm rot="5400000">
            <a:off x="5391150" y="3524250"/>
            <a:ext cx="1028700" cy="3810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1"/>
            <a:endCxn id="15" idx="3"/>
          </p:cNvCxnSpPr>
          <p:nvPr/>
        </p:nvCxnSpPr>
        <p:spPr>
          <a:xfrm rot="10800000" flipV="1">
            <a:off x="6781800" y="2952750"/>
            <a:ext cx="457200" cy="1905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4" idx="1"/>
          </p:cNvCxnSpPr>
          <p:nvPr/>
        </p:nvCxnSpPr>
        <p:spPr>
          <a:xfrm rot="10800000">
            <a:off x="2057400" y="2971800"/>
            <a:ext cx="838200" cy="1588"/>
          </a:xfrm>
          <a:prstGeom prst="straightConnector1">
            <a:avLst/>
          </a:prstGeom>
          <a:ln w="38100">
            <a:solidFill>
              <a:schemeClr val="tx2">
                <a:lumMod val="60000"/>
                <a:lumOff val="4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8600"/>
            <a:ext cx="8229600" cy="1143000"/>
          </a:xfrm>
        </p:spPr>
        <p:txBody>
          <a:bodyPr/>
          <a:lstStyle/>
          <a:p>
            <a:r>
              <a:rPr lang="en-US" dirty="0" smtClean="0"/>
              <a:t>Screen shots</a:t>
            </a:r>
            <a:endParaRPr lang="en-US" dirty="0"/>
          </a:p>
        </p:txBody>
      </p:sp>
      <p:pic>
        <p:nvPicPr>
          <p:cNvPr id="53250" name="Picture 2"/>
          <p:cNvPicPr>
            <a:picLocks noGrp="1" noChangeAspect="1" noChangeArrowheads="1"/>
          </p:cNvPicPr>
          <p:nvPr>
            <p:ph idx="1"/>
          </p:nvPr>
        </p:nvPicPr>
        <p:blipFill>
          <a:blip r:embed="rId3"/>
          <a:srcRect t="24518" r="36321" b="13188"/>
          <a:stretch>
            <a:fillRect/>
          </a:stretch>
        </p:blipFill>
        <p:spPr bwMode="auto">
          <a:xfrm>
            <a:off x="304800" y="1066800"/>
            <a:ext cx="3115791"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251" name="Picture 3"/>
          <p:cNvPicPr>
            <a:picLocks noChangeAspect="1" noChangeArrowheads="1"/>
          </p:cNvPicPr>
          <p:nvPr/>
        </p:nvPicPr>
        <p:blipFill>
          <a:blip r:embed="rId4"/>
          <a:srcRect t="8000" r="1875" b="3000"/>
          <a:stretch>
            <a:fillRect/>
          </a:stretch>
        </p:blipFill>
        <p:spPr bwMode="auto">
          <a:xfrm>
            <a:off x="3095090" y="3048000"/>
            <a:ext cx="6048910" cy="3429000"/>
          </a:xfrm>
          <a:prstGeom prst="rect">
            <a:avLst/>
          </a:prstGeom>
          <a:ln>
            <a:noFill/>
          </a:ln>
          <a:effectLst>
            <a:softEdge rad="112500"/>
          </a:effectLst>
        </p:spPr>
      </p:pic>
      <p:pic>
        <p:nvPicPr>
          <p:cNvPr id="53252" name="Picture 4"/>
          <p:cNvPicPr>
            <a:picLocks noChangeAspect="1" noChangeArrowheads="1"/>
          </p:cNvPicPr>
          <p:nvPr/>
        </p:nvPicPr>
        <p:blipFill>
          <a:blip r:embed="rId5"/>
          <a:srcRect l="-1250" t="26000" r="3125" b="5000"/>
          <a:stretch>
            <a:fillRect/>
          </a:stretch>
        </p:blipFill>
        <p:spPr bwMode="auto">
          <a:xfrm>
            <a:off x="3552687" y="381000"/>
            <a:ext cx="5591313" cy="2457329"/>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Multiple Users</a:t>
            </a:r>
          </a:p>
          <a:p>
            <a:r>
              <a:rPr lang="en-US" dirty="0" smtClean="0"/>
              <a:t>Extensible</a:t>
            </a:r>
          </a:p>
          <a:p>
            <a:pPr lvl="1"/>
            <a:r>
              <a:rPr lang="en-US" dirty="0" smtClean="0"/>
              <a:t>Cascading </a:t>
            </a:r>
            <a:r>
              <a:rPr lang="en-US" dirty="0" err="1" smtClean="0"/>
              <a:t>StyleSheets</a:t>
            </a:r>
            <a:r>
              <a:rPr lang="en-US" dirty="0" smtClean="0"/>
              <a:t> (CSS)</a:t>
            </a:r>
          </a:p>
          <a:p>
            <a:r>
              <a:rPr lang="en-US" dirty="0" smtClean="0"/>
              <a:t>Google Maps</a:t>
            </a:r>
          </a:p>
          <a:p>
            <a:pPr lvl="1"/>
            <a:r>
              <a:rPr lang="en-US" dirty="0" smtClean="0"/>
              <a:t>Offload complex address translation</a:t>
            </a:r>
          </a:p>
          <a:p>
            <a:pPr lvl="1"/>
            <a:r>
              <a:rPr lang="en-US" dirty="0" smtClean="0"/>
              <a:t>AJAX Problems</a:t>
            </a:r>
          </a:p>
          <a:p>
            <a:r>
              <a:rPr lang="en-US" dirty="0" smtClean="0"/>
              <a:t>Input Data Handling</a:t>
            </a:r>
          </a:p>
          <a:p>
            <a:pPr lvl="1"/>
            <a:r>
              <a:rPr lang="en-US" dirty="0" smtClean="0"/>
              <a:t>Analyze and Interpret Input Data</a:t>
            </a:r>
          </a:p>
          <a:p>
            <a:r>
              <a:rPr lang="en-US" dirty="0" smtClean="0"/>
              <a:t>RSS Feeds</a:t>
            </a:r>
            <a:endParaRPr lang="en-US" dirty="0"/>
          </a:p>
        </p:txBody>
      </p:sp>
      <p:sp>
        <p:nvSpPr>
          <p:cNvPr id="3" name="Title 2"/>
          <p:cNvSpPr>
            <a:spLocks noGrp="1"/>
          </p:cNvSpPr>
          <p:nvPr>
            <p:ph type="title"/>
          </p:nvPr>
        </p:nvSpPr>
        <p:spPr/>
        <p:txBody>
          <a:bodyPr/>
          <a:lstStyle/>
          <a:p>
            <a:r>
              <a:rPr lang="en-US" dirty="0" smtClean="0"/>
              <a:t>Front-End Challenges</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Front-End Map</a:t>
            </a:r>
            <a:endParaRPr lang="en-US" dirty="0"/>
          </a:p>
        </p:txBody>
      </p:sp>
      <p:pic>
        <p:nvPicPr>
          <p:cNvPr id="4" name="Picture 3" descr="rideshare_sitemap.png"/>
          <p:cNvPicPr>
            <a:picLocks noChangeAspect="1"/>
          </p:cNvPicPr>
          <p:nvPr/>
        </p:nvPicPr>
        <p:blipFill>
          <a:blip r:embed="rId3"/>
          <a:stretch>
            <a:fillRect/>
          </a:stretch>
        </p:blipFill>
        <p:spPr>
          <a:xfrm>
            <a:off x="1066800" y="1143000"/>
            <a:ext cx="6781800" cy="508635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 Formatting and Structure</a:t>
            </a:r>
          </a:p>
          <a:p>
            <a:pPr lvl="1"/>
            <a:r>
              <a:rPr lang="en-US" dirty="0" smtClean="0"/>
              <a:t>Had to be usable for both the front and back-ends</a:t>
            </a:r>
          </a:p>
          <a:p>
            <a:pPr lvl="2"/>
            <a:r>
              <a:rPr lang="en-US" dirty="0" smtClean="0"/>
              <a:t>DATETIME, and ENUM data types</a:t>
            </a:r>
          </a:p>
          <a:p>
            <a:r>
              <a:rPr lang="en-US" dirty="0" smtClean="0"/>
              <a:t>Data Duplication</a:t>
            </a:r>
          </a:p>
          <a:p>
            <a:pPr lvl="1"/>
            <a:r>
              <a:rPr lang="en-US" dirty="0" smtClean="0"/>
              <a:t>How to avoid it?</a:t>
            </a:r>
          </a:p>
          <a:p>
            <a:pPr lvl="2"/>
            <a:r>
              <a:rPr lang="en-US" dirty="0" smtClean="0"/>
              <a:t>More tables</a:t>
            </a:r>
          </a:p>
          <a:p>
            <a:r>
              <a:rPr lang="en-US" dirty="0" smtClean="0"/>
              <a:t>How to represent complex data structures?</a:t>
            </a:r>
          </a:p>
          <a:p>
            <a:pPr lvl="1"/>
            <a:r>
              <a:rPr lang="en-US" dirty="0" smtClean="0"/>
              <a:t>Matches in solutions</a:t>
            </a:r>
          </a:p>
          <a:p>
            <a:endParaRPr lang="en-US" dirty="0"/>
          </a:p>
        </p:txBody>
      </p:sp>
      <p:sp>
        <p:nvSpPr>
          <p:cNvPr id="3" name="Title 2"/>
          <p:cNvSpPr>
            <a:spLocks noGrp="1"/>
          </p:cNvSpPr>
          <p:nvPr>
            <p:ph type="title"/>
          </p:nvPr>
        </p:nvSpPr>
        <p:spPr/>
        <p:txBody>
          <a:bodyPr/>
          <a:lstStyle/>
          <a:p>
            <a:r>
              <a:rPr lang="en-US" dirty="0" smtClean="0"/>
              <a:t>Database Challenges</a:t>
            </a:r>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 Structure</a:t>
            </a:r>
            <a:endParaRPr lang="en-US" dirty="0"/>
          </a:p>
        </p:txBody>
      </p:sp>
      <p:sp>
        <p:nvSpPr>
          <p:cNvPr id="4" name="Rectangle 3"/>
          <p:cNvSpPr/>
          <p:nvPr/>
        </p:nvSpPr>
        <p:spPr>
          <a:xfrm>
            <a:off x="7391400" y="1371600"/>
            <a:ext cx="1524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smtClean="0"/>
              <a:t>Matches</a:t>
            </a:r>
          </a:p>
          <a:p>
            <a:r>
              <a:rPr lang="en-US" sz="1400" dirty="0" err="1" smtClean="0"/>
              <a:t>Solution_ID</a:t>
            </a:r>
            <a:endParaRPr lang="en-US" sz="1400" dirty="0" smtClean="0"/>
          </a:p>
          <a:p>
            <a:r>
              <a:rPr lang="en-US" sz="1400" dirty="0" err="1" smtClean="0"/>
              <a:t>Match_ID</a:t>
            </a:r>
            <a:endParaRPr lang="en-US" sz="1400" dirty="0" smtClean="0"/>
          </a:p>
          <a:p>
            <a:r>
              <a:rPr lang="en-US" sz="1400" dirty="0" err="1" smtClean="0"/>
              <a:t>Route_ID</a:t>
            </a:r>
            <a:endParaRPr lang="en-US" sz="1400" dirty="0" smtClean="0"/>
          </a:p>
          <a:p>
            <a:r>
              <a:rPr lang="en-US" sz="1400" dirty="0" err="1" smtClean="0"/>
              <a:t>Sequence_Num</a:t>
            </a:r>
            <a:endParaRPr lang="en-US" sz="1400" dirty="0" smtClean="0"/>
          </a:p>
          <a:p>
            <a:r>
              <a:rPr lang="en-US" sz="1400" dirty="0" smtClean="0"/>
              <a:t>Earliest</a:t>
            </a:r>
          </a:p>
          <a:p>
            <a:r>
              <a:rPr lang="en-US" sz="1400" dirty="0" smtClean="0"/>
              <a:t>Latest</a:t>
            </a:r>
          </a:p>
        </p:txBody>
      </p:sp>
      <p:sp>
        <p:nvSpPr>
          <p:cNvPr id="7" name="Rectangle 6"/>
          <p:cNvSpPr/>
          <p:nvPr/>
        </p:nvSpPr>
        <p:spPr>
          <a:xfrm>
            <a:off x="2819400" y="5867400"/>
            <a:ext cx="2667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err="1" smtClean="0"/>
              <a:t>Route_Driver_Options</a:t>
            </a:r>
            <a:endParaRPr lang="en-US" b="1" u="sng" dirty="0" smtClean="0"/>
          </a:p>
          <a:p>
            <a:r>
              <a:rPr lang="en-US" sz="1400" dirty="0" err="1" smtClean="0"/>
              <a:t>Route_ID</a:t>
            </a:r>
            <a:endParaRPr lang="en-US" sz="1400" dirty="0" smtClean="0"/>
          </a:p>
          <a:p>
            <a:r>
              <a:rPr lang="en-US" sz="1400" dirty="0" smtClean="0"/>
              <a:t>Capacity</a:t>
            </a:r>
          </a:p>
        </p:txBody>
      </p:sp>
      <p:sp>
        <p:nvSpPr>
          <p:cNvPr id="8" name="Rectangle 7"/>
          <p:cNvSpPr/>
          <p:nvPr/>
        </p:nvSpPr>
        <p:spPr>
          <a:xfrm>
            <a:off x="5791200" y="3352800"/>
            <a:ext cx="2286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err="1" smtClean="0"/>
              <a:t>Route_Preferences</a:t>
            </a:r>
            <a:endParaRPr lang="en-US" b="1" u="sng" dirty="0" smtClean="0"/>
          </a:p>
          <a:p>
            <a:r>
              <a:rPr lang="en-US" sz="1400" dirty="0" err="1" smtClean="0"/>
              <a:t>Route_ID</a:t>
            </a:r>
            <a:endParaRPr lang="en-US" sz="1400" dirty="0" smtClean="0"/>
          </a:p>
          <a:p>
            <a:r>
              <a:rPr lang="en-US" sz="1400" dirty="0" err="1" smtClean="0"/>
              <a:t>Age_Min</a:t>
            </a:r>
            <a:endParaRPr lang="en-US" sz="1400" dirty="0" smtClean="0"/>
          </a:p>
          <a:p>
            <a:r>
              <a:rPr lang="en-US" sz="1400" dirty="0" err="1" smtClean="0"/>
              <a:t>Age_Max</a:t>
            </a:r>
            <a:endParaRPr lang="en-US" sz="1400" dirty="0" smtClean="0"/>
          </a:p>
          <a:p>
            <a:r>
              <a:rPr lang="en-US" sz="1400" dirty="0" err="1" smtClean="0"/>
              <a:t>Gender_ID</a:t>
            </a:r>
            <a:endParaRPr lang="en-US" sz="1400" dirty="0" smtClean="0"/>
          </a:p>
          <a:p>
            <a:endParaRPr lang="en-US" sz="1400" dirty="0" smtClean="0"/>
          </a:p>
        </p:txBody>
      </p:sp>
      <p:sp>
        <p:nvSpPr>
          <p:cNvPr id="9" name="Rectangle 8"/>
          <p:cNvSpPr/>
          <p:nvPr/>
        </p:nvSpPr>
        <p:spPr>
          <a:xfrm>
            <a:off x="2819400" y="1371600"/>
            <a:ext cx="23622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err="1" smtClean="0"/>
              <a:t>Route_Submissions</a:t>
            </a:r>
            <a:endParaRPr lang="en-US" b="1" u="sng" dirty="0" smtClean="0"/>
          </a:p>
          <a:p>
            <a:r>
              <a:rPr lang="en-US" sz="1400" dirty="0" err="1" smtClean="0"/>
              <a:t>Route_ID</a:t>
            </a:r>
            <a:endParaRPr lang="en-US" sz="1400" dirty="0" smtClean="0"/>
          </a:p>
          <a:p>
            <a:r>
              <a:rPr lang="en-US" sz="1400" dirty="0" err="1" smtClean="0"/>
              <a:t>User_ID</a:t>
            </a:r>
            <a:endParaRPr lang="en-US" sz="1400" dirty="0" smtClean="0"/>
          </a:p>
          <a:p>
            <a:r>
              <a:rPr lang="en-US" sz="1400" dirty="0" smtClean="0"/>
              <a:t>Title</a:t>
            </a:r>
          </a:p>
          <a:p>
            <a:r>
              <a:rPr lang="en-US" sz="1400" dirty="0" err="1" smtClean="0"/>
              <a:t>Start_Address</a:t>
            </a:r>
            <a:endParaRPr lang="en-US" sz="1400" dirty="0" smtClean="0"/>
          </a:p>
          <a:p>
            <a:r>
              <a:rPr lang="en-US" sz="1400" dirty="0" err="1" smtClean="0"/>
              <a:t>Start_Loc_Lat</a:t>
            </a:r>
            <a:endParaRPr lang="en-US" sz="1400" dirty="0" smtClean="0"/>
          </a:p>
          <a:p>
            <a:r>
              <a:rPr lang="en-US" sz="1400" dirty="0" err="1" smtClean="0"/>
              <a:t>Start_Loc_Long</a:t>
            </a:r>
            <a:endParaRPr lang="en-US" sz="1400" dirty="0" smtClean="0"/>
          </a:p>
          <a:p>
            <a:r>
              <a:rPr lang="en-US" sz="1400" dirty="0" err="1" smtClean="0"/>
              <a:t>Leave_Time_Earliest</a:t>
            </a:r>
            <a:endParaRPr lang="en-US" sz="1400" dirty="0" smtClean="0"/>
          </a:p>
          <a:p>
            <a:r>
              <a:rPr lang="en-US" sz="1400" dirty="0" err="1" smtClean="0"/>
              <a:t>Leave_Time_Latest</a:t>
            </a:r>
            <a:endParaRPr lang="en-US" sz="1400" dirty="0" smtClean="0"/>
          </a:p>
          <a:p>
            <a:r>
              <a:rPr lang="en-US" sz="1400" dirty="0" err="1" smtClean="0"/>
              <a:t>End_Address</a:t>
            </a:r>
            <a:endParaRPr lang="en-US" sz="1400" dirty="0" smtClean="0"/>
          </a:p>
          <a:p>
            <a:r>
              <a:rPr lang="en-US" sz="1400" dirty="0" err="1" smtClean="0"/>
              <a:t>End_Loc_Lat</a:t>
            </a:r>
            <a:endParaRPr lang="en-US" sz="1400" dirty="0" smtClean="0"/>
          </a:p>
          <a:p>
            <a:r>
              <a:rPr lang="en-US" sz="1400" dirty="0" err="1" smtClean="0"/>
              <a:t>End_Loc_Long</a:t>
            </a:r>
            <a:endParaRPr lang="en-US" sz="1400" dirty="0" smtClean="0"/>
          </a:p>
          <a:p>
            <a:r>
              <a:rPr lang="en-US" sz="1400" dirty="0" err="1" smtClean="0"/>
              <a:t>Arrive_Time_Earliest</a:t>
            </a:r>
            <a:endParaRPr lang="en-US" sz="1400" dirty="0" smtClean="0"/>
          </a:p>
          <a:p>
            <a:r>
              <a:rPr lang="en-US" sz="1400" dirty="0" err="1" smtClean="0"/>
              <a:t>Arrive_Time_Latest</a:t>
            </a:r>
            <a:endParaRPr lang="en-US" sz="1400" dirty="0" smtClean="0"/>
          </a:p>
          <a:p>
            <a:r>
              <a:rPr lang="en-US" sz="1400" dirty="0" err="1" smtClean="0"/>
              <a:t>Optimal_Route_Length</a:t>
            </a:r>
            <a:endParaRPr lang="en-US" sz="1400" dirty="0" smtClean="0"/>
          </a:p>
          <a:p>
            <a:r>
              <a:rPr lang="en-US" sz="1400" dirty="0" err="1" smtClean="0"/>
              <a:t>Optimal_Route_Time</a:t>
            </a:r>
            <a:endParaRPr lang="en-US" sz="1400" dirty="0" smtClean="0"/>
          </a:p>
          <a:p>
            <a:r>
              <a:rPr lang="en-US" sz="1400" dirty="0" err="1" smtClean="0"/>
              <a:t>Driver_Or_Rider</a:t>
            </a:r>
            <a:endParaRPr lang="en-US" sz="1400" dirty="0" smtClean="0"/>
          </a:p>
          <a:p>
            <a:r>
              <a:rPr lang="en-US" sz="1400" dirty="0" smtClean="0"/>
              <a:t>Comment</a:t>
            </a:r>
          </a:p>
          <a:p>
            <a:r>
              <a:rPr lang="en-US" sz="1400" dirty="0" err="1" smtClean="0"/>
              <a:t>Match_ID</a:t>
            </a:r>
            <a:endParaRPr lang="en-US" sz="1400" dirty="0" smtClean="0"/>
          </a:p>
          <a:p>
            <a:r>
              <a:rPr lang="en-US" sz="1400" dirty="0" err="1" smtClean="0"/>
              <a:t>Solution_ID</a:t>
            </a:r>
            <a:endParaRPr lang="en-US" sz="1400" dirty="0" smtClean="0"/>
          </a:p>
          <a:p>
            <a:endParaRPr lang="en-US" sz="1400" dirty="0" smtClean="0"/>
          </a:p>
          <a:p>
            <a:endParaRPr lang="en-US" sz="1400" dirty="0" smtClean="0"/>
          </a:p>
        </p:txBody>
      </p:sp>
      <p:sp>
        <p:nvSpPr>
          <p:cNvPr id="10" name="Rectangle 9"/>
          <p:cNvSpPr/>
          <p:nvPr/>
        </p:nvSpPr>
        <p:spPr>
          <a:xfrm>
            <a:off x="5410200" y="1371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smtClean="0"/>
              <a:t>Solutions</a:t>
            </a:r>
          </a:p>
          <a:p>
            <a:r>
              <a:rPr lang="en-US" sz="1400" dirty="0" err="1" smtClean="0"/>
              <a:t>Solution_ID</a:t>
            </a:r>
            <a:endParaRPr lang="en-US" sz="1400" dirty="0" smtClean="0"/>
          </a:p>
          <a:p>
            <a:r>
              <a:rPr lang="en-US" sz="1400" dirty="0" smtClean="0"/>
              <a:t>Optimizer</a:t>
            </a:r>
          </a:p>
          <a:p>
            <a:r>
              <a:rPr lang="en-US" sz="1400" dirty="0" smtClean="0"/>
              <a:t>Calculated</a:t>
            </a:r>
          </a:p>
        </p:txBody>
      </p:sp>
      <p:sp>
        <p:nvSpPr>
          <p:cNvPr id="11" name="Rectangle 10"/>
          <p:cNvSpPr/>
          <p:nvPr/>
        </p:nvSpPr>
        <p:spPr>
          <a:xfrm>
            <a:off x="609600" y="1524000"/>
            <a:ext cx="15240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smtClean="0"/>
              <a:t>Users</a:t>
            </a:r>
          </a:p>
          <a:p>
            <a:r>
              <a:rPr lang="en-US" sz="1400" dirty="0" err="1" smtClean="0"/>
              <a:t>User_ID</a:t>
            </a:r>
            <a:endParaRPr lang="en-US" sz="1400" dirty="0" smtClean="0"/>
          </a:p>
          <a:p>
            <a:r>
              <a:rPr lang="en-US" sz="1400" dirty="0" err="1" smtClean="0"/>
              <a:t>First_Name</a:t>
            </a:r>
            <a:endParaRPr lang="en-US" sz="1400" dirty="0" smtClean="0"/>
          </a:p>
          <a:p>
            <a:r>
              <a:rPr lang="en-US" sz="1400" dirty="0" err="1" smtClean="0"/>
              <a:t>Last_Name</a:t>
            </a:r>
            <a:endParaRPr lang="en-US" sz="1400" dirty="0" smtClean="0"/>
          </a:p>
          <a:p>
            <a:r>
              <a:rPr lang="en-US" sz="1400" dirty="0" err="1" smtClean="0"/>
              <a:t>Email_Addr</a:t>
            </a:r>
            <a:endParaRPr lang="en-US" sz="1400" dirty="0" smtClean="0"/>
          </a:p>
          <a:p>
            <a:r>
              <a:rPr lang="en-US" sz="1400" dirty="0" err="1" smtClean="0"/>
              <a:t>Password_Hash</a:t>
            </a:r>
            <a:endParaRPr lang="en-US" sz="1400" dirty="0" smtClean="0"/>
          </a:p>
          <a:p>
            <a:r>
              <a:rPr lang="en-US" sz="1400" dirty="0" err="1" smtClean="0"/>
              <a:t>Gender_ID</a:t>
            </a:r>
            <a:endParaRPr lang="en-US" sz="1400" dirty="0" smtClean="0"/>
          </a:p>
          <a:p>
            <a:r>
              <a:rPr lang="en-US" sz="1400" dirty="0" smtClean="0"/>
              <a:t>Age</a:t>
            </a:r>
          </a:p>
          <a:p>
            <a:r>
              <a:rPr lang="en-US" sz="1400" dirty="0" smtClean="0"/>
              <a:t>RSS_URL</a:t>
            </a:r>
          </a:p>
          <a:p>
            <a:r>
              <a:rPr lang="en-US" sz="1400" dirty="0" smtClean="0"/>
              <a:t>RSA_N</a:t>
            </a:r>
          </a:p>
          <a:p>
            <a:r>
              <a:rPr lang="en-US" sz="1400" dirty="0" smtClean="0"/>
              <a:t>RSA_D</a:t>
            </a:r>
          </a:p>
          <a:p>
            <a:r>
              <a:rPr lang="en-US" sz="1400" dirty="0" smtClean="0"/>
              <a:t>RSA_E</a:t>
            </a:r>
          </a:p>
          <a:p>
            <a:endParaRPr lang="en-US" sz="1400" dirty="0" smtClean="0"/>
          </a:p>
        </p:txBody>
      </p:sp>
      <p:sp>
        <p:nvSpPr>
          <p:cNvPr id="12" name="Rectangle 11"/>
          <p:cNvSpPr/>
          <p:nvPr/>
        </p:nvSpPr>
        <p:spPr>
          <a:xfrm>
            <a:off x="5715000" y="4953000"/>
            <a:ext cx="3124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err="1" smtClean="0"/>
              <a:t>Users_Pending_Validation</a:t>
            </a:r>
            <a:endParaRPr lang="en-US" b="1" u="sng" dirty="0" smtClean="0"/>
          </a:p>
          <a:p>
            <a:r>
              <a:rPr lang="en-US" sz="1400" dirty="0" err="1" smtClean="0"/>
              <a:t>Validation_Key</a:t>
            </a:r>
            <a:endParaRPr lang="en-US" sz="1400" dirty="0" smtClean="0"/>
          </a:p>
          <a:p>
            <a:r>
              <a:rPr lang="en-US" sz="1400" dirty="0" err="1" smtClean="0"/>
              <a:t>Key_Sent_Date</a:t>
            </a:r>
            <a:endParaRPr lang="en-US" sz="1400" dirty="0" smtClean="0"/>
          </a:p>
          <a:p>
            <a:r>
              <a:rPr lang="en-US" sz="1400" dirty="0" err="1" smtClean="0"/>
              <a:t>First_Name</a:t>
            </a:r>
            <a:endParaRPr lang="en-US" sz="1400" dirty="0" smtClean="0"/>
          </a:p>
          <a:p>
            <a:r>
              <a:rPr lang="en-US" sz="1400" dirty="0" err="1" smtClean="0"/>
              <a:t>Last_Name</a:t>
            </a:r>
            <a:endParaRPr lang="en-US" sz="1400" dirty="0" smtClean="0"/>
          </a:p>
          <a:p>
            <a:r>
              <a:rPr lang="en-US" sz="1400" dirty="0" err="1" smtClean="0"/>
              <a:t>Email_Addr</a:t>
            </a:r>
            <a:endParaRPr lang="en-US" sz="1400" dirty="0" smtClean="0"/>
          </a:p>
          <a:p>
            <a:r>
              <a:rPr lang="en-US" sz="1400" dirty="0" err="1" smtClean="0"/>
              <a:t>Password_Hash</a:t>
            </a:r>
            <a:endParaRPr lang="en-US" sz="1400" dirty="0" smtClean="0"/>
          </a:p>
        </p:txBody>
      </p:sp>
      <p:sp>
        <p:nvSpPr>
          <p:cNvPr id="13" name="Rectangle 12"/>
          <p:cNvSpPr/>
          <p:nvPr/>
        </p:nvSpPr>
        <p:spPr>
          <a:xfrm>
            <a:off x="228600" y="4495800"/>
            <a:ext cx="2286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u="sng" dirty="0" err="1" smtClean="0"/>
              <a:t>User_Preferences</a:t>
            </a:r>
            <a:endParaRPr lang="en-US" b="1" u="sng" dirty="0" smtClean="0"/>
          </a:p>
          <a:p>
            <a:r>
              <a:rPr lang="en-US" sz="1400" dirty="0" err="1" smtClean="0"/>
              <a:t>User_ID</a:t>
            </a:r>
            <a:endParaRPr lang="en-US" sz="1400" dirty="0" smtClean="0"/>
          </a:p>
          <a:p>
            <a:r>
              <a:rPr lang="en-US" sz="1400" dirty="0" err="1" smtClean="0"/>
              <a:t>Age_Min</a:t>
            </a:r>
            <a:endParaRPr lang="en-US" sz="1400" dirty="0" smtClean="0"/>
          </a:p>
          <a:p>
            <a:r>
              <a:rPr lang="en-US" sz="1400" dirty="0" err="1" smtClean="0"/>
              <a:t>Age_Max</a:t>
            </a:r>
            <a:endParaRPr lang="en-US" sz="1400" dirty="0" smtClean="0"/>
          </a:p>
          <a:p>
            <a:r>
              <a:rPr lang="en-US" sz="1400" dirty="0" err="1" smtClean="0"/>
              <a:t>Gender_ID</a:t>
            </a:r>
            <a:endParaRPr lang="en-US" sz="1400" dirty="0" smtClean="0"/>
          </a:p>
          <a:p>
            <a:endParaRPr lang="en-US" sz="1400" dirty="0" smtClean="0"/>
          </a:p>
        </p:txBody>
      </p:sp>
      <p:cxnSp>
        <p:nvCxnSpPr>
          <p:cNvPr id="27" name="Elbow Connector 26"/>
          <p:cNvCxnSpPr/>
          <p:nvPr/>
        </p:nvCxnSpPr>
        <p:spPr>
          <a:xfrm rot="10800000" flipV="1">
            <a:off x="152400" y="1905000"/>
            <a:ext cx="533400" cy="381000"/>
          </a:xfrm>
          <a:prstGeom prst="bentConnector3">
            <a:avLst>
              <a:gd name="adj1" fmla="val 101064"/>
            </a:avLst>
          </a:prstGeom>
          <a:ln>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1371600" y="1905000"/>
            <a:ext cx="1524000" cy="76200"/>
          </a:xfrm>
          <a:prstGeom prst="bentConnector3">
            <a:avLst>
              <a:gd name="adj1" fmla="val 6851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a:off x="3657600" y="1752600"/>
            <a:ext cx="2514600" cy="1066800"/>
          </a:xfrm>
          <a:prstGeom prst="bentConnector3">
            <a:avLst>
              <a:gd name="adj1" fmla="val 51547"/>
            </a:avLst>
          </a:prstGeom>
          <a:ln>
            <a:solidFill>
              <a:srgbClr val="0070C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4" idx="1"/>
          </p:cNvCxnSpPr>
          <p:nvPr/>
        </p:nvCxnSpPr>
        <p:spPr>
          <a:xfrm flipV="1">
            <a:off x="5943600" y="2247900"/>
            <a:ext cx="1447800" cy="571500"/>
          </a:xfrm>
          <a:prstGeom prst="bentConnector3">
            <a:avLst>
              <a:gd name="adj1" fmla="val 85610"/>
            </a:avLst>
          </a:prstGeom>
          <a:ln>
            <a:solidFill>
              <a:srgbClr val="0070C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a:off x="6477000" y="1752600"/>
            <a:ext cx="914400" cy="1588"/>
          </a:xfrm>
          <a:prstGeom prst="bent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4953000" y="3276600"/>
            <a:ext cx="914400" cy="457200"/>
          </a:xfrm>
          <a:prstGeom prst="bentConnector3">
            <a:avLst>
              <a:gd name="adj1" fmla="val 0"/>
            </a:avLst>
          </a:prstGeom>
          <a:ln>
            <a:solidFill>
              <a:srgbClr val="0070C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flipV="1">
            <a:off x="3733800" y="5562600"/>
            <a:ext cx="1219200" cy="762000"/>
          </a:xfrm>
          <a:prstGeom prst="bentConnector3">
            <a:avLst>
              <a:gd name="adj1" fmla="val 532"/>
            </a:avLst>
          </a:prstGeom>
          <a:ln>
            <a:solidFill>
              <a:srgbClr val="0070C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a:off x="152400" y="4800600"/>
            <a:ext cx="152400" cy="76200"/>
          </a:xfrm>
          <a:prstGeom prst="bentConnector3">
            <a:avLst>
              <a:gd name="adj1" fmla="val 101064"/>
            </a:avLst>
          </a:prstGeom>
          <a:ln>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10800000" flipV="1">
            <a:off x="3733800" y="3048000"/>
            <a:ext cx="3276600" cy="2362200"/>
          </a:xfrm>
          <a:prstGeom prst="bentConnector3">
            <a:avLst>
              <a:gd name="adj1" fmla="val 50000"/>
            </a:avLst>
          </a:prstGeom>
          <a:ln>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flipV="1">
            <a:off x="6096000" y="2057400"/>
            <a:ext cx="1295400" cy="990600"/>
          </a:xfrm>
          <a:prstGeom prst="bentConnector3">
            <a:avLst>
              <a:gd name="adj1" fmla="val 76283"/>
            </a:avLst>
          </a:prstGeom>
          <a:ln>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0800000" flipV="1">
            <a:off x="3886200" y="3200400"/>
            <a:ext cx="3124200" cy="2438400"/>
          </a:xfrm>
          <a:prstGeom prst="bentConnector3">
            <a:avLst>
              <a:gd name="adj1" fmla="val 4564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flipV="1">
            <a:off x="5562600" y="1752600"/>
            <a:ext cx="1828800" cy="1447800"/>
          </a:xfrm>
          <a:prstGeom prst="bentConnector3">
            <a:avLst>
              <a:gd name="adj1" fmla="val 79255"/>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rot="5400000">
            <a:off x="-1104106" y="3542506"/>
            <a:ext cx="2514600" cy="1588"/>
          </a:xfrm>
          <a:prstGeom prst="bentConnector3">
            <a:avLst>
              <a:gd name="adj1" fmla="val 50000"/>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542506" y="4152900"/>
            <a:ext cx="2820194" cy="79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(Controller)</a:t>
            </a:r>
            <a:endParaRPr lang="en-US" dirty="0"/>
          </a:p>
        </p:txBody>
      </p:sp>
      <p:grpSp>
        <p:nvGrpSpPr>
          <p:cNvPr id="2" name="Group 3"/>
          <p:cNvGrpSpPr/>
          <p:nvPr/>
        </p:nvGrpSpPr>
        <p:grpSpPr>
          <a:xfrm>
            <a:off x="381000" y="2362200"/>
            <a:ext cx="1676400" cy="1219200"/>
            <a:chOff x="5715000" y="5029200"/>
            <a:chExt cx="1676400" cy="1371600"/>
          </a:xfrm>
        </p:grpSpPr>
        <p:sp>
          <p:nvSpPr>
            <p:cNvPr id="5" name="Rounded Rectangle 4"/>
            <p:cNvSpPr/>
            <p:nvPr/>
          </p:nvSpPr>
          <p:spPr>
            <a:xfrm>
              <a:off x="5715000" y="5029200"/>
              <a:ext cx="1676400" cy="1371600"/>
            </a:xfrm>
            <a:prstGeom prst="roundRect">
              <a:avLst/>
            </a:prstGeom>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smtClean="0"/>
                <a:t>Users</a:t>
              </a:r>
              <a:endParaRPr lang="en-US" b="1" dirty="0"/>
            </a:p>
          </p:txBody>
        </p:sp>
        <p:pic>
          <p:nvPicPr>
            <p:cNvPr id="6" name="Picture 2" descr="C:\Documents and Settings\Yoni\Local Settings\Temporary Internet Files\Content.IE5\JZT0B64M\MCj03963500000[1].wmf"/>
            <p:cNvPicPr>
              <a:picLocks noChangeAspect="1" noChangeArrowheads="1"/>
            </p:cNvPicPr>
            <p:nvPr/>
          </p:nvPicPr>
          <p:blipFill>
            <a:blip r:embed="rId3"/>
            <a:srcRect/>
            <a:stretch>
              <a:fillRect/>
            </a:stretch>
          </p:blipFill>
          <p:spPr bwMode="auto">
            <a:xfrm>
              <a:off x="6477000" y="5410200"/>
              <a:ext cx="910742" cy="910742"/>
            </a:xfrm>
            <a:prstGeom prst="rect">
              <a:avLst/>
            </a:prstGeom>
            <a:noFill/>
          </p:spPr>
        </p:pic>
        <p:pic>
          <p:nvPicPr>
            <p:cNvPr id="7" name="Picture 6" descr="C:\Documents and Settings\Yoni\Local Settings\Temporary Internet Files\Content.IE5\ZOV51NL0\MCj04360770000[1].wmf"/>
            <p:cNvPicPr>
              <a:picLocks noChangeAspect="1" noChangeArrowheads="1"/>
            </p:cNvPicPr>
            <p:nvPr/>
          </p:nvPicPr>
          <p:blipFill>
            <a:blip r:embed="rId4"/>
            <a:srcRect/>
            <a:stretch>
              <a:fillRect/>
            </a:stretch>
          </p:blipFill>
          <p:spPr bwMode="auto">
            <a:xfrm>
              <a:off x="5867400" y="5638800"/>
              <a:ext cx="813216" cy="576262"/>
            </a:xfrm>
            <a:prstGeom prst="rect">
              <a:avLst/>
            </a:prstGeom>
            <a:noFill/>
          </p:spPr>
        </p:pic>
      </p:grpSp>
      <p:sp>
        <p:nvSpPr>
          <p:cNvPr id="11" name="Rounded Rectangle 10"/>
          <p:cNvSpPr/>
          <p:nvPr/>
        </p:nvSpPr>
        <p:spPr>
          <a:xfrm>
            <a:off x="2667000" y="1981200"/>
            <a:ext cx="6096000" cy="31242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sz="2000" b="1" dirty="0" smtClean="0">
                <a:solidFill>
                  <a:srgbClr val="C00000"/>
                </a:solidFill>
              </a:rPr>
              <a:t>Rideshare Application</a:t>
            </a:r>
            <a:endParaRPr lang="en-US" sz="2000" b="1" dirty="0">
              <a:solidFill>
                <a:srgbClr val="C00000"/>
              </a:solidFill>
            </a:endParaRPr>
          </a:p>
        </p:txBody>
      </p:sp>
      <p:sp>
        <p:nvSpPr>
          <p:cNvPr id="12" name="Can 11"/>
          <p:cNvSpPr/>
          <p:nvPr/>
        </p:nvSpPr>
        <p:spPr>
          <a:xfrm>
            <a:off x="4495800" y="3429000"/>
            <a:ext cx="1219200" cy="1600200"/>
          </a:xfrm>
          <a:prstGeom prst="can">
            <a:avLst>
              <a:gd name="adj" fmla="val 19457"/>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lang="en-US" sz="1600" b="1" dirty="0" smtClean="0">
              <a:solidFill>
                <a:srgbClr val="C00000"/>
              </a:solidFill>
            </a:endParaRPr>
          </a:p>
          <a:p>
            <a:pPr algn="ctr"/>
            <a:r>
              <a:rPr lang="en-US" sz="1600" b="1" dirty="0" smtClean="0">
                <a:solidFill>
                  <a:srgbClr val="C00000"/>
                </a:solidFill>
              </a:rPr>
              <a:t>Rideshare </a:t>
            </a:r>
            <a:r>
              <a:rPr lang="en-US" sz="1600" b="1" dirty="0">
                <a:solidFill>
                  <a:srgbClr val="C00000"/>
                </a:solidFill>
              </a:rPr>
              <a:t>Database</a:t>
            </a:r>
          </a:p>
        </p:txBody>
      </p:sp>
      <p:sp>
        <p:nvSpPr>
          <p:cNvPr id="13" name="Rounded Rectangle 12"/>
          <p:cNvSpPr/>
          <p:nvPr/>
        </p:nvSpPr>
        <p:spPr>
          <a:xfrm>
            <a:off x="7239000" y="2743200"/>
            <a:ext cx="1371600" cy="4191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a:t>Optimizer</a:t>
            </a:r>
          </a:p>
        </p:txBody>
      </p:sp>
      <p:sp>
        <p:nvSpPr>
          <p:cNvPr id="14" name="Rounded Rectangle 13"/>
          <p:cNvSpPr/>
          <p:nvPr/>
        </p:nvSpPr>
        <p:spPr>
          <a:xfrm>
            <a:off x="2895600" y="2743200"/>
            <a:ext cx="1905000" cy="45720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b="1" dirty="0"/>
              <a:t>User Interface</a:t>
            </a:r>
          </a:p>
        </p:txBody>
      </p:sp>
      <p:sp>
        <p:nvSpPr>
          <p:cNvPr id="15" name="Rounded Rectangle 14"/>
          <p:cNvSpPr/>
          <p:nvPr/>
        </p:nvSpPr>
        <p:spPr>
          <a:xfrm>
            <a:off x="5410200" y="2743200"/>
            <a:ext cx="1371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smtClean="0"/>
              <a:t>Controller</a:t>
            </a:r>
            <a:endParaRPr lang="en-US" b="1" dirty="0"/>
          </a:p>
        </p:txBody>
      </p:sp>
      <p:cxnSp>
        <p:nvCxnSpPr>
          <p:cNvPr id="16" name="Straight Arrow Connector 15"/>
          <p:cNvCxnSpPr>
            <a:stCxn id="14" idx="2"/>
            <a:endCxn id="12" idx="2"/>
          </p:cNvCxnSpPr>
          <p:nvPr/>
        </p:nvCxnSpPr>
        <p:spPr>
          <a:xfrm rot="16200000" flipH="1">
            <a:off x="3657600" y="3390900"/>
            <a:ext cx="1028700" cy="6477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2"/>
            <a:endCxn id="12" idx="4"/>
          </p:cNvCxnSpPr>
          <p:nvPr/>
        </p:nvCxnSpPr>
        <p:spPr>
          <a:xfrm rot="5400000">
            <a:off x="5391150" y="3524250"/>
            <a:ext cx="1028700" cy="3810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1"/>
            <a:endCxn id="15" idx="3"/>
          </p:cNvCxnSpPr>
          <p:nvPr/>
        </p:nvCxnSpPr>
        <p:spPr>
          <a:xfrm rot="10800000" flipV="1">
            <a:off x="6781800" y="2952750"/>
            <a:ext cx="457200" cy="1905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4" idx="1"/>
          </p:cNvCxnSpPr>
          <p:nvPr/>
        </p:nvCxnSpPr>
        <p:spPr>
          <a:xfrm rot="10800000">
            <a:off x="2057400" y="2971800"/>
            <a:ext cx="838200" cy="1588"/>
          </a:xfrm>
          <a:prstGeom prst="straightConnector1">
            <a:avLst/>
          </a:prstGeom>
          <a:ln w="38100">
            <a:solidFill>
              <a:schemeClr val="tx2">
                <a:lumMod val="60000"/>
                <a:lumOff val="4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Database communication</a:t>
            </a:r>
          </a:p>
          <a:p>
            <a:pPr lvl="1"/>
            <a:r>
              <a:rPr lang="en-US" dirty="0" err="1" smtClean="0"/>
              <a:t>MySQL</a:t>
            </a:r>
            <a:r>
              <a:rPr lang="en-US" dirty="0" smtClean="0"/>
              <a:t>++ Library</a:t>
            </a:r>
          </a:p>
          <a:p>
            <a:pPr lvl="1"/>
            <a:endParaRPr lang="en-US" dirty="0" smtClean="0"/>
          </a:p>
          <a:p>
            <a:r>
              <a:rPr lang="en-US" dirty="0" smtClean="0"/>
              <a:t>Limitations of Libraries (MapQuest API)</a:t>
            </a:r>
          </a:p>
          <a:p>
            <a:pPr lvl="1"/>
            <a:r>
              <a:rPr lang="en-US" dirty="0" err="1" smtClean="0"/>
              <a:t>RouteMatrix</a:t>
            </a:r>
            <a:r>
              <a:rPr lang="en-US" dirty="0" smtClean="0"/>
              <a:t> only supported 25 Locations</a:t>
            </a:r>
          </a:p>
          <a:p>
            <a:pPr lvl="2"/>
            <a:r>
              <a:rPr lang="en-US" dirty="0" smtClean="0"/>
              <a:t>Solution: </a:t>
            </a:r>
            <a:r>
              <a:rPr lang="en-US" dirty="0" err="1" smtClean="0"/>
              <a:t>RouteMatrixLocal</a:t>
            </a:r>
            <a:r>
              <a:rPr lang="en-US" dirty="0" smtClean="0"/>
              <a:t> – Local route calculations</a:t>
            </a:r>
          </a:p>
          <a:p>
            <a:endParaRPr lang="en-US" dirty="0" smtClean="0"/>
          </a:p>
          <a:p>
            <a:r>
              <a:rPr lang="en-US" dirty="0" smtClean="0"/>
              <a:t>Data structures</a:t>
            </a:r>
          </a:p>
          <a:p>
            <a:pPr lvl="1"/>
            <a:r>
              <a:rPr lang="en-US" dirty="0" smtClean="0"/>
              <a:t>STL: Vectors -&gt; Maps</a:t>
            </a:r>
          </a:p>
          <a:p>
            <a:pPr lvl="1"/>
            <a:r>
              <a:rPr lang="en-US" dirty="0" smtClean="0"/>
              <a:t>Represent Driver and Rider Submissions, Matches, Solutions, etc.</a:t>
            </a:r>
          </a:p>
          <a:p>
            <a:pPr lvl="1"/>
            <a:endParaRPr lang="en-US" dirty="0" smtClean="0"/>
          </a:p>
          <a:p>
            <a:r>
              <a:rPr lang="en-US" dirty="0" smtClean="0"/>
              <a:t>Remote Development</a:t>
            </a:r>
          </a:p>
        </p:txBody>
      </p:sp>
      <p:sp>
        <p:nvSpPr>
          <p:cNvPr id="3" name="Title 2"/>
          <p:cNvSpPr>
            <a:spLocks noGrp="1"/>
          </p:cNvSpPr>
          <p:nvPr>
            <p:ph type="title"/>
          </p:nvPr>
        </p:nvSpPr>
        <p:spPr/>
        <p:txBody>
          <a:bodyPr/>
          <a:lstStyle/>
          <a:p>
            <a:r>
              <a:rPr lang="en-US" dirty="0" smtClean="0"/>
              <a:t>Controller Challenges</a:t>
            </a:r>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normAutofit lnSpcReduction="10000"/>
          </a:bodyPr>
          <a:lstStyle/>
          <a:p>
            <a:r>
              <a:rPr lang="en-US" dirty="0" smtClean="0"/>
              <a:t>Executable for invoking </a:t>
            </a:r>
            <a:r>
              <a:rPr lang="en-US" dirty="0" err="1" smtClean="0"/>
              <a:t>libController’s</a:t>
            </a:r>
            <a:r>
              <a:rPr lang="en-US" dirty="0" smtClean="0"/>
              <a:t> features</a:t>
            </a:r>
          </a:p>
          <a:p>
            <a:endParaRPr lang="en-US" dirty="0" smtClean="0"/>
          </a:p>
          <a:p>
            <a:r>
              <a:rPr lang="en-US" dirty="0" smtClean="0"/>
              <a:t>Components</a:t>
            </a:r>
          </a:p>
          <a:p>
            <a:pPr lvl="1"/>
            <a:r>
              <a:rPr lang="en-US" dirty="0" err="1" smtClean="0"/>
              <a:t>libController</a:t>
            </a:r>
            <a:endParaRPr lang="en-US" dirty="0" smtClean="0"/>
          </a:p>
          <a:p>
            <a:pPr lvl="2"/>
            <a:r>
              <a:rPr lang="en-US" dirty="0" smtClean="0"/>
              <a:t>Optimizer Logic</a:t>
            </a:r>
          </a:p>
          <a:p>
            <a:pPr lvl="2"/>
            <a:r>
              <a:rPr lang="en-US" dirty="0" smtClean="0"/>
              <a:t>Database Access</a:t>
            </a:r>
          </a:p>
          <a:p>
            <a:pPr lvl="2"/>
            <a:r>
              <a:rPr lang="en-US" dirty="0" smtClean="0"/>
              <a:t>Data structures for optimizer</a:t>
            </a:r>
          </a:p>
          <a:p>
            <a:pPr lvl="1"/>
            <a:endParaRPr lang="en-US" dirty="0" smtClean="0"/>
          </a:p>
          <a:p>
            <a:pPr lvl="1"/>
            <a:r>
              <a:rPr lang="en-US" dirty="0" smtClean="0"/>
              <a:t>Algorithm </a:t>
            </a:r>
            <a:r>
              <a:rPr lang="en-US" dirty="0" err="1" smtClean="0"/>
              <a:t>Visualizer</a:t>
            </a:r>
            <a:r>
              <a:rPr lang="en-US" dirty="0" smtClean="0"/>
              <a:t> </a:t>
            </a:r>
          </a:p>
          <a:p>
            <a:endParaRPr lang="en-US" dirty="0" smtClean="0"/>
          </a:p>
          <a:p>
            <a:pPr lvl="1"/>
            <a:r>
              <a:rPr lang="en-US" dirty="0" smtClean="0"/>
              <a:t>Notifications</a:t>
            </a:r>
          </a:p>
          <a:p>
            <a:endParaRPr lang="en-US" dirty="0" smtClean="0"/>
          </a:p>
          <a:p>
            <a:endParaRPr lang="en-US" dirty="0"/>
          </a:p>
        </p:txBody>
      </p:sp>
      <p:sp>
        <p:nvSpPr>
          <p:cNvPr id="3" name="Title 2"/>
          <p:cNvSpPr>
            <a:spLocks noGrp="1"/>
          </p:cNvSpPr>
          <p:nvPr>
            <p:ph type="title"/>
          </p:nvPr>
        </p:nvSpPr>
        <p:spPr/>
        <p:txBody>
          <a:bodyPr/>
          <a:lstStyle/>
          <a:p>
            <a:r>
              <a:rPr lang="en-US" dirty="0" smtClean="0"/>
              <a:t>Controller Implementation </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5791200" y="1676400"/>
            <a:ext cx="3124200" cy="2368237"/>
          </a:xfrm>
          <a:prstGeom prst="rect">
            <a:avLst/>
          </a:prstGeom>
          <a:noFill/>
          <a:ln w="9525">
            <a:noFill/>
            <a:miter lim="800000"/>
            <a:headEnd/>
            <a:tailEnd/>
          </a:ln>
          <a:effectLst/>
        </p:spPr>
      </p:pic>
      <p:sp>
        <p:nvSpPr>
          <p:cNvPr id="2" name="Content Placeholder 1"/>
          <p:cNvSpPr>
            <a:spLocks noGrp="1"/>
          </p:cNvSpPr>
          <p:nvPr>
            <p:ph idx="1"/>
          </p:nvPr>
        </p:nvSpPr>
        <p:spPr>
          <a:xfrm>
            <a:off x="457200" y="1219200"/>
            <a:ext cx="8229600" cy="4788091"/>
          </a:xfrm>
        </p:spPr>
        <p:txBody>
          <a:bodyPr/>
          <a:lstStyle/>
          <a:p>
            <a:r>
              <a:rPr lang="en-US" smtClean="0"/>
              <a:t>The Carpooling problem</a:t>
            </a:r>
            <a:endParaRPr lang="en-US" dirty="0" smtClean="0"/>
          </a:p>
          <a:p>
            <a:r>
              <a:rPr lang="en-US" smtClean="0"/>
              <a:t>How Rideshare solves it</a:t>
            </a:r>
            <a:endParaRPr lang="en-US" dirty="0" smtClean="0"/>
          </a:p>
          <a:p>
            <a:pPr lvl="1"/>
            <a:r>
              <a:rPr lang="en-US" smtClean="0"/>
              <a:t>Design choices</a:t>
            </a:r>
            <a:endParaRPr lang="en-US" dirty="0" smtClean="0"/>
          </a:p>
          <a:p>
            <a:r>
              <a:rPr lang="en-US" dirty="0" smtClean="0"/>
              <a:t>What is involved?</a:t>
            </a:r>
          </a:p>
          <a:p>
            <a:pPr lvl="1"/>
            <a:r>
              <a:rPr lang="en-US" dirty="0" smtClean="0"/>
              <a:t>Optimizer</a:t>
            </a:r>
          </a:p>
          <a:p>
            <a:pPr lvl="1"/>
            <a:r>
              <a:rPr lang="en-US" dirty="0" smtClean="0"/>
              <a:t>User Interface</a:t>
            </a:r>
          </a:p>
          <a:p>
            <a:pPr lvl="1"/>
            <a:r>
              <a:rPr lang="en-US" dirty="0" smtClean="0"/>
              <a:t>Controller</a:t>
            </a:r>
          </a:p>
          <a:p>
            <a:r>
              <a:rPr lang="en-US" dirty="0" smtClean="0"/>
              <a:t>How successful is it at solving the problem?</a:t>
            </a:r>
          </a:p>
          <a:p>
            <a:pPr lvl="1"/>
            <a:r>
              <a:rPr lang="en-US" dirty="0" smtClean="0"/>
              <a:t>Testing </a:t>
            </a:r>
          </a:p>
          <a:p>
            <a:pPr lvl="1"/>
            <a:r>
              <a:rPr lang="en-US" dirty="0" smtClean="0"/>
              <a:t>Evaluation</a:t>
            </a:r>
          </a:p>
          <a:p>
            <a:r>
              <a:rPr lang="en-US" smtClean="0"/>
              <a:t>Project management - Trac</a:t>
            </a:r>
            <a:endParaRPr lang="en-US" dirty="0" smtClean="0"/>
          </a:p>
          <a:p>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8,000+ Lines of Code</a:t>
            </a:r>
          </a:p>
          <a:p>
            <a:endParaRPr lang="en-US" dirty="0" smtClean="0"/>
          </a:p>
          <a:p>
            <a:r>
              <a:rPr lang="en-US" dirty="0" smtClean="0"/>
              <a:t>45 C++ Files</a:t>
            </a:r>
          </a:p>
          <a:p>
            <a:pPr lvl="1"/>
            <a:r>
              <a:rPr lang="en-US" dirty="0" smtClean="0"/>
              <a:t>Optimizer Logic - 13 Files</a:t>
            </a:r>
          </a:p>
          <a:p>
            <a:pPr lvl="1"/>
            <a:r>
              <a:rPr lang="en-US" dirty="0" smtClean="0"/>
              <a:t>Database Access – 4 Files</a:t>
            </a:r>
          </a:p>
          <a:p>
            <a:pPr lvl="1"/>
            <a:r>
              <a:rPr lang="en-US" dirty="0" smtClean="0"/>
              <a:t>Data structures – 17 Files</a:t>
            </a:r>
          </a:p>
          <a:p>
            <a:pPr lvl="1"/>
            <a:r>
              <a:rPr lang="en-US" dirty="0" smtClean="0"/>
              <a:t>Utility – 11 Files</a:t>
            </a:r>
          </a:p>
          <a:p>
            <a:endParaRPr lang="en-US" dirty="0" smtClean="0"/>
          </a:p>
          <a:p>
            <a:r>
              <a:rPr lang="en-US" dirty="0" smtClean="0"/>
              <a:t>Build System </a:t>
            </a:r>
          </a:p>
          <a:p>
            <a:endParaRPr lang="en-US" dirty="0" smtClean="0"/>
          </a:p>
          <a:p>
            <a:r>
              <a:rPr lang="en-US" dirty="0" err="1" smtClean="0"/>
              <a:t>MySQL</a:t>
            </a:r>
            <a:r>
              <a:rPr lang="en-US" dirty="0" smtClean="0"/>
              <a:t>++ and MapQuest Advantage API</a:t>
            </a:r>
          </a:p>
          <a:p>
            <a:pPr lvl="1"/>
            <a:endParaRPr lang="en-US" dirty="0" smtClean="0"/>
          </a:p>
          <a:p>
            <a:pPr lvl="1"/>
            <a:endParaRPr lang="en-US" dirty="0" smtClean="0"/>
          </a:p>
          <a:p>
            <a:pPr lvl="1"/>
            <a:endParaRPr lang="en-US" dirty="0" smtClean="0"/>
          </a:p>
          <a:p>
            <a:endParaRPr lang="en-US" dirty="0"/>
          </a:p>
        </p:txBody>
      </p:sp>
      <p:sp>
        <p:nvSpPr>
          <p:cNvPr id="3" name="Title 2"/>
          <p:cNvSpPr>
            <a:spLocks noGrp="1"/>
          </p:cNvSpPr>
          <p:nvPr>
            <p:ph type="title"/>
          </p:nvPr>
        </p:nvSpPr>
        <p:spPr/>
        <p:txBody>
          <a:bodyPr/>
          <a:lstStyle/>
          <a:p>
            <a:r>
              <a:rPr lang="en-US" dirty="0" err="1" smtClean="0"/>
              <a:t>libController</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ideshare Poster_4.jpg"/>
          <p:cNvPicPr>
            <a:picLocks noGrp="1" noChangeAspect="1"/>
          </p:cNvPicPr>
          <p:nvPr>
            <p:ph idx="1"/>
          </p:nvPr>
        </p:nvPicPr>
        <p:blipFill>
          <a:blip r:embed="rId3" cstate="print"/>
          <a:srcRect l="31214" b="9282"/>
          <a:stretch>
            <a:fillRect/>
          </a:stretch>
        </p:blipFill>
        <p:spPr>
          <a:xfrm>
            <a:off x="1981200" y="0"/>
            <a:ext cx="6934200" cy="6532189"/>
          </a:xfrm>
        </p:spPr>
      </p:pic>
      <p:sp>
        <p:nvSpPr>
          <p:cNvPr id="3" name="Title 2"/>
          <p:cNvSpPr>
            <a:spLocks noGrp="1"/>
          </p:cNvSpPr>
          <p:nvPr>
            <p:ph type="title"/>
          </p:nvPr>
        </p:nvSpPr>
        <p:spPr>
          <a:xfrm>
            <a:off x="609600" y="1905000"/>
            <a:ext cx="2895600" cy="1143000"/>
          </a:xfrm>
        </p:spPr>
        <p:txBody>
          <a:bodyPr/>
          <a:lstStyle/>
          <a:p>
            <a:r>
              <a:rPr lang="en-US" dirty="0" smtClean="0"/>
              <a:t>Class List</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382000" cy="4525963"/>
          </a:xfrm>
        </p:spPr>
        <p:txBody>
          <a:bodyPr>
            <a:normAutofit/>
          </a:bodyPr>
          <a:lstStyle/>
          <a:p>
            <a:r>
              <a:rPr lang="en-US" dirty="0" smtClean="0"/>
              <a:t>Visual display of intermediate solutions generated by optimizers</a:t>
            </a:r>
          </a:p>
          <a:p>
            <a:endParaRPr lang="en-US" dirty="0" smtClean="0"/>
          </a:p>
          <a:p>
            <a:r>
              <a:rPr lang="en-US" dirty="0" smtClean="0"/>
              <a:t>XHTML/JavaScript</a:t>
            </a:r>
          </a:p>
          <a:p>
            <a:endParaRPr lang="en-US" dirty="0" smtClean="0"/>
          </a:p>
          <a:p>
            <a:r>
              <a:rPr lang="en-US" dirty="0" smtClean="0"/>
              <a:t>Animation utilizes MapQuest’s image API</a:t>
            </a:r>
          </a:p>
          <a:p>
            <a:endParaRPr lang="en-US" dirty="0" smtClean="0"/>
          </a:p>
          <a:p>
            <a:r>
              <a:rPr lang="en-US" dirty="0" err="1" smtClean="0"/>
              <a:t>Metaprogramming</a:t>
            </a:r>
            <a:r>
              <a:rPr lang="en-US" dirty="0" smtClean="0"/>
              <a:t> </a:t>
            </a:r>
          </a:p>
          <a:p>
            <a:pPr lvl="1"/>
            <a:r>
              <a:rPr lang="en-US" dirty="0" smtClean="0"/>
              <a:t>C++ generates JavaScript that is executed in browser</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Algorithm </a:t>
            </a:r>
            <a:r>
              <a:rPr lang="en-US" dirty="0" err="1" smtClean="0"/>
              <a:t>Visualizer</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nimation_of_visualizer.gif"/>
          <p:cNvPicPr>
            <a:picLocks noGrp="1" noChangeAspect="1"/>
          </p:cNvPicPr>
          <p:nvPr>
            <p:ph idx="1"/>
          </p:nvPr>
        </p:nvPicPr>
        <p:blipFill>
          <a:blip r:embed="rId3"/>
          <a:stretch>
            <a:fillRect/>
          </a:stretch>
        </p:blipFill>
        <p:spPr>
          <a:xfrm>
            <a:off x="0" y="0"/>
            <a:ext cx="9144000" cy="5715000"/>
          </a:xfr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E-mail</a:t>
            </a:r>
          </a:p>
          <a:p>
            <a:pPr lvl="1"/>
            <a:r>
              <a:rPr lang="en-US" dirty="0" smtClean="0"/>
              <a:t>Users need to be notified when they have been matched in a Rideshare</a:t>
            </a:r>
          </a:p>
          <a:p>
            <a:pPr lvl="1"/>
            <a:r>
              <a:rPr lang="en-US" dirty="0" smtClean="0"/>
              <a:t>C++ Generates Perl which invokes </a:t>
            </a:r>
            <a:r>
              <a:rPr lang="en-US" dirty="0" err="1" smtClean="0"/>
              <a:t>SendMail</a:t>
            </a:r>
            <a:r>
              <a:rPr lang="en-US" dirty="0" smtClean="0"/>
              <a:t> </a:t>
            </a:r>
          </a:p>
          <a:p>
            <a:pPr lvl="1"/>
            <a:r>
              <a:rPr lang="en-US" dirty="0" smtClean="0"/>
              <a:t>Use </a:t>
            </a:r>
            <a:r>
              <a:rPr lang="en-US" dirty="0" err="1" smtClean="0"/>
              <a:t>libController</a:t>
            </a:r>
            <a:r>
              <a:rPr lang="en-US" dirty="0" smtClean="0"/>
              <a:t> to retrieve users’ emails</a:t>
            </a:r>
          </a:p>
          <a:p>
            <a:endParaRPr lang="en-US" dirty="0" smtClean="0"/>
          </a:p>
          <a:p>
            <a:r>
              <a:rPr lang="en-US" dirty="0" smtClean="0"/>
              <a:t>RSS Feed</a:t>
            </a:r>
          </a:p>
          <a:p>
            <a:pPr lvl="1"/>
            <a:r>
              <a:rPr lang="en-US" dirty="0" smtClean="0"/>
              <a:t>Users can subscribe to an RSS feed that is dynamically generated using PHP</a:t>
            </a:r>
          </a:p>
          <a:p>
            <a:pPr lvl="1"/>
            <a:r>
              <a:rPr lang="en-US" dirty="0" smtClean="0"/>
              <a:t>Real-time notification for active users</a:t>
            </a:r>
          </a:p>
          <a:p>
            <a:pPr lvl="1"/>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Notifications (E-mail and RSS Feed)</a:t>
            </a:r>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Unit Tests</a:t>
            </a:r>
          </a:p>
          <a:p>
            <a:r>
              <a:rPr lang="en-US" dirty="0" err="1" smtClean="0"/>
              <a:t>uShip</a:t>
            </a:r>
            <a:r>
              <a:rPr lang="en-US" dirty="0" smtClean="0"/>
              <a:t> Data</a:t>
            </a:r>
          </a:p>
          <a:p>
            <a:r>
              <a:rPr lang="en-US" dirty="0" smtClean="0"/>
              <a:t>Corner Cases</a:t>
            </a:r>
          </a:p>
          <a:p>
            <a:r>
              <a:rPr lang="en-US" dirty="0" smtClean="0"/>
              <a:t>Optimizer Characterization and Evaluation</a:t>
            </a:r>
          </a:p>
          <a:p>
            <a:pPr>
              <a:buNone/>
            </a:pPr>
            <a:endParaRPr lang="en-US" dirty="0"/>
          </a:p>
        </p:txBody>
      </p:sp>
      <p:sp>
        <p:nvSpPr>
          <p:cNvPr id="2" name="Title 1"/>
          <p:cNvSpPr>
            <a:spLocks noGrp="1"/>
          </p:cNvSpPr>
          <p:nvPr>
            <p:ph type="title"/>
          </p:nvPr>
        </p:nvSpPr>
        <p:spPr/>
        <p:txBody>
          <a:bodyPr>
            <a:normAutofit fontScale="90000"/>
          </a:bodyPr>
          <a:lstStyle/>
          <a:p>
            <a:r>
              <a:rPr lang="en-US" dirty="0" smtClean="0"/>
              <a:t>Testing and Optimizer Evaluation</a:t>
            </a:r>
            <a:endParaRPr lang="en-US" dirty="0"/>
          </a:p>
        </p:txBody>
      </p:sp>
      <p:pic>
        <p:nvPicPr>
          <p:cNvPr id="3077" name="Picture 5" descr="C:\Users\Garrett\AppData\Local\Microsoft\Windows\Temporary Internet Files\Content.IE5\2MRGN05D\MPj04022730000[1].jpg"/>
          <p:cNvPicPr>
            <a:picLocks noChangeAspect="1" noChangeArrowheads="1"/>
          </p:cNvPicPr>
          <p:nvPr/>
        </p:nvPicPr>
        <p:blipFill>
          <a:blip r:embed="rId3" cstate="print"/>
          <a:srcRect/>
          <a:stretch>
            <a:fillRect/>
          </a:stretch>
        </p:blipFill>
        <p:spPr bwMode="auto">
          <a:xfrm>
            <a:off x="4953000" y="3962400"/>
            <a:ext cx="3901440" cy="25999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057400"/>
            <a:ext cx="8229600" cy="3949891"/>
          </a:xfrm>
        </p:spPr>
        <p:txBody>
          <a:bodyPr/>
          <a:lstStyle/>
          <a:p>
            <a:r>
              <a:rPr lang="en-US" dirty="0" smtClean="0"/>
              <a:t>Over 100 individual unit tests</a:t>
            </a:r>
          </a:p>
          <a:p>
            <a:pPr lvl="1"/>
            <a:r>
              <a:rPr lang="en-US" dirty="0" smtClean="0"/>
              <a:t>Each feature/function tested individually</a:t>
            </a:r>
          </a:p>
          <a:p>
            <a:pPr lvl="1"/>
            <a:r>
              <a:rPr lang="en-US" dirty="0" smtClean="0"/>
              <a:t>Hand-tailored test cases</a:t>
            </a:r>
          </a:p>
          <a:p>
            <a:r>
              <a:rPr lang="en-US" dirty="0" smtClean="0"/>
              <a:t>Used for stabilization before each commit</a:t>
            </a:r>
            <a:endParaRPr lang="en-US" dirty="0"/>
          </a:p>
        </p:txBody>
      </p:sp>
      <p:sp>
        <p:nvSpPr>
          <p:cNvPr id="3" name="Title 2"/>
          <p:cNvSpPr>
            <a:spLocks noGrp="1"/>
          </p:cNvSpPr>
          <p:nvPr>
            <p:ph type="title"/>
          </p:nvPr>
        </p:nvSpPr>
        <p:spPr/>
        <p:txBody>
          <a:bodyPr/>
          <a:lstStyle/>
          <a:p>
            <a:r>
              <a:rPr lang="en-US" dirty="0" smtClean="0"/>
              <a:t>Unit Tests</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arrett\Desktop\uShip.jpg"/>
          <p:cNvPicPr>
            <a:picLocks noChangeAspect="1" noChangeArrowheads="1"/>
          </p:cNvPicPr>
          <p:nvPr/>
        </p:nvPicPr>
        <p:blipFill>
          <a:blip r:embed="rId3"/>
          <a:stretch>
            <a:fillRect/>
          </a:stretch>
        </p:blipFill>
        <p:spPr bwMode="auto">
          <a:xfrm>
            <a:off x="5105400" y="3645160"/>
            <a:ext cx="3974900" cy="2831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ontent Placeholder 2"/>
          <p:cNvSpPr>
            <a:spLocks noGrp="1"/>
          </p:cNvSpPr>
          <p:nvPr>
            <p:ph idx="1"/>
          </p:nvPr>
        </p:nvSpPr>
        <p:spPr>
          <a:xfrm>
            <a:off x="457200" y="1295400"/>
            <a:ext cx="8229600" cy="4525963"/>
          </a:xfrm>
        </p:spPr>
        <p:txBody>
          <a:bodyPr/>
          <a:lstStyle/>
          <a:p>
            <a:pPr>
              <a:buNone/>
            </a:pPr>
            <a:endParaRPr lang="en-US" dirty="0" smtClean="0"/>
          </a:p>
          <a:p>
            <a:r>
              <a:rPr lang="en-US" dirty="0" smtClean="0"/>
              <a:t>Raw </a:t>
            </a:r>
            <a:r>
              <a:rPr lang="en-US" dirty="0" err="1" smtClean="0"/>
              <a:t>uShip</a:t>
            </a:r>
            <a:r>
              <a:rPr lang="en-US" dirty="0" smtClean="0"/>
              <a:t> Data</a:t>
            </a:r>
          </a:p>
          <a:p>
            <a:r>
              <a:rPr lang="en-US" smtClean="0"/>
              <a:t>2100 Working Locations in Texas</a:t>
            </a:r>
          </a:p>
          <a:p>
            <a:r>
              <a:rPr lang="en-US" smtClean="0"/>
              <a:t>uShip Data with Preferences</a:t>
            </a:r>
          </a:p>
          <a:p>
            <a:pPr lvl="1"/>
            <a:r>
              <a:rPr lang="en-US" smtClean="0"/>
              <a:t>20 Non-inclusive test cases</a:t>
            </a:r>
          </a:p>
          <a:p>
            <a:pPr lvl="1"/>
            <a:r>
              <a:rPr lang="en-US" smtClean="0"/>
              <a:t>Size ranges from 7 to 120, </a:t>
            </a:r>
            <a:br>
              <a:rPr lang="en-US" smtClean="0"/>
            </a:br>
            <a:r>
              <a:rPr lang="en-US" smtClean="0"/>
              <a:t>with regular increments</a:t>
            </a:r>
          </a:p>
          <a:p>
            <a:endParaRPr lang="en-US" dirty="0" smtClean="0"/>
          </a:p>
          <a:p>
            <a:endParaRPr lang="en-US" dirty="0"/>
          </a:p>
        </p:txBody>
      </p:sp>
      <p:sp>
        <p:nvSpPr>
          <p:cNvPr id="2" name="Title 1"/>
          <p:cNvSpPr>
            <a:spLocks noGrp="1"/>
          </p:cNvSpPr>
          <p:nvPr>
            <p:ph type="title"/>
          </p:nvPr>
        </p:nvSpPr>
        <p:spPr/>
        <p:txBody>
          <a:bodyPr>
            <a:normAutofit/>
          </a:bodyPr>
          <a:lstStyle/>
          <a:p>
            <a:r>
              <a:rPr lang="en-US" dirty="0" err="1" smtClean="0"/>
              <a:t>uShip</a:t>
            </a:r>
            <a:r>
              <a:rPr lang="en-US" dirty="0" smtClean="0"/>
              <a:t> Data</a:t>
            </a:r>
            <a:endParaRPr lang="en-US" dirty="0"/>
          </a:p>
        </p:txBody>
      </p:sp>
      <p:sp>
        <p:nvSpPr>
          <p:cNvPr id="5" name="TextBox 4"/>
          <p:cNvSpPr txBox="1"/>
          <p:nvPr/>
        </p:nvSpPr>
        <p:spPr>
          <a:xfrm>
            <a:off x="4419600" y="6488668"/>
            <a:ext cx="4049698" cy="369332"/>
          </a:xfrm>
          <a:prstGeom prst="rect">
            <a:avLst/>
          </a:prstGeom>
          <a:noFill/>
        </p:spPr>
        <p:txBody>
          <a:bodyPr wrap="none" rtlCol="0">
            <a:spAutoFit/>
          </a:bodyPr>
          <a:lstStyle/>
          <a:p>
            <a:r>
              <a:rPr lang="en-US" dirty="0" smtClean="0"/>
              <a:t>data and screenshot thanks to uShip.com</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Designed to test specific functions of the optimizers</a:t>
            </a:r>
          </a:p>
          <a:p>
            <a:pPr lvl="1"/>
            <a:r>
              <a:rPr lang="en-US" dirty="0" smtClean="0"/>
              <a:t>Capacity</a:t>
            </a:r>
          </a:p>
          <a:p>
            <a:pPr lvl="1"/>
            <a:r>
              <a:rPr lang="en-US" dirty="0" smtClean="0"/>
              <a:t>Going Out of the Way</a:t>
            </a:r>
          </a:p>
          <a:p>
            <a:pPr lvl="2"/>
            <a:r>
              <a:rPr lang="en-US" dirty="0" smtClean="0"/>
              <a:t>Moving backwards to pick up a rider</a:t>
            </a:r>
          </a:p>
          <a:p>
            <a:pPr lvl="2"/>
            <a:r>
              <a:rPr lang="en-US" dirty="0" smtClean="0"/>
              <a:t>Picking up the closer rider</a:t>
            </a:r>
          </a:p>
          <a:p>
            <a:pPr lvl="1"/>
            <a:r>
              <a:rPr lang="en-US" dirty="0" smtClean="0"/>
              <a:t>Time Windows</a:t>
            </a:r>
          </a:p>
          <a:p>
            <a:pPr lvl="1"/>
            <a:r>
              <a:rPr lang="en-US" dirty="0" smtClean="0"/>
              <a:t>Maximum Route Deviation</a:t>
            </a:r>
          </a:p>
          <a:p>
            <a:pPr lvl="1"/>
            <a:r>
              <a:rPr lang="en-US" smtClean="0"/>
              <a:t>Maximizing Riders</a:t>
            </a:r>
          </a:p>
          <a:p>
            <a:pPr lvl="1"/>
            <a:r>
              <a:rPr lang="en-US" smtClean="0"/>
              <a:t>Single-solution test case for Bipartite</a:t>
            </a:r>
            <a:endParaRPr lang="en-US" dirty="0"/>
          </a:p>
        </p:txBody>
      </p:sp>
      <p:sp>
        <p:nvSpPr>
          <p:cNvPr id="2" name="Title 1"/>
          <p:cNvSpPr>
            <a:spLocks noGrp="1"/>
          </p:cNvSpPr>
          <p:nvPr>
            <p:ph type="title"/>
          </p:nvPr>
        </p:nvSpPr>
        <p:spPr/>
        <p:txBody>
          <a:bodyPr>
            <a:normAutofit/>
          </a:bodyPr>
          <a:lstStyle/>
          <a:p>
            <a:r>
              <a:rPr lang="en-US" dirty="0" smtClean="0"/>
              <a:t>Corner Cases</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noGrp="1"/>
          </p:cNvGraphicFramePr>
          <p:nvPr/>
        </p:nvGraphicFramePr>
        <p:xfrm>
          <a:off x="533400" y="0"/>
          <a:ext cx="8305800" cy="6248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686800" cy="4525963"/>
          </a:xfrm>
        </p:spPr>
        <p:txBody>
          <a:bodyPr>
            <a:normAutofit/>
          </a:bodyPr>
          <a:lstStyle/>
          <a:p>
            <a:r>
              <a:rPr lang="en-US" smtClean="0"/>
              <a:t>Carpooling Problem = Vehicle Routing Problem</a:t>
            </a:r>
          </a:p>
          <a:p>
            <a:r>
              <a:rPr lang="en-US" smtClean="0"/>
              <a:t>But Really: </a:t>
            </a:r>
          </a:p>
          <a:p>
            <a:pPr lvl="1"/>
            <a:r>
              <a:rPr lang="en-US" smtClean="0"/>
              <a:t>Capacitated </a:t>
            </a:r>
            <a:r>
              <a:rPr lang="en-US" dirty="0" smtClean="0"/>
              <a:t>Multi-Depot Vehicle Routing Problem with Time-Windows</a:t>
            </a:r>
          </a:p>
          <a:p>
            <a:pPr lvl="1"/>
            <a:r>
              <a:rPr lang="en-US" smtClean="0"/>
              <a:t>Other Preferences (age, gender, rating)</a:t>
            </a:r>
          </a:p>
          <a:p>
            <a:pPr lvl="1"/>
            <a:r>
              <a:rPr lang="en-US" smtClean="0"/>
              <a:t>NP-Hard</a:t>
            </a:r>
            <a:endParaRPr lang="en-US" dirty="0" smtClean="0"/>
          </a:p>
          <a:p>
            <a:r>
              <a:rPr lang="en-US" smtClean="0"/>
              <a:t>Realistic </a:t>
            </a:r>
            <a:r>
              <a:rPr lang="en-US" dirty="0" smtClean="0"/>
              <a:t>solution times</a:t>
            </a:r>
          </a:p>
          <a:p>
            <a:r>
              <a:rPr lang="en-US" dirty="0" smtClean="0"/>
              <a:t>Globally optimized</a:t>
            </a:r>
          </a:p>
          <a:p>
            <a:r>
              <a:rPr lang="en-US" smtClean="0"/>
              <a:t>Reduce consumption, ecological footprint, cost, and energy dependency.</a:t>
            </a:r>
          </a:p>
        </p:txBody>
      </p:sp>
      <p:sp>
        <p:nvSpPr>
          <p:cNvPr id="3" name="Title 2"/>
          <p:cNvSpPr>
            <a:spLocks noGrp="1"/>
          </p:cNvSpPr>
          <p:nvPr>
            <p:ph type="title"/>
          </p:nvPr>
        </p:nvSpPr>
        <p:spPr/>
        <p:txBody>
          <a:bodyPr>
            <a:normAutofit/>
          </a:bodyPr>
          <a:lstStyle/>
          <a:p>
            <a:r>
              <a:rPr lang="en-US" dirty="0" smtClean="0"/>
              <a:t>Problem Statement</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noGrp="1"/>
          </p:cNvGraphicFramePr>
          <p:nvPr/>
        </p:nvGraphicFramePr>
        <p:xfrm>
          <a:off x="0" y="0"/>
          <a:ext cx="5029200" cy="3505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noGrp="1"/>
          </p:cNvGraphicFramePr>
          <p:nvPr/>
        </p:nvGraphicFramePr>
        <p:xfrm>
          <a:off x="3657600" y="3124200"/>
          <a:ext cx="5486400" cy="37338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noGrp="1"/>
          </p:cNvGraphicFramePr>
          <p:nvPr/>
        </p:nvGraphicFramePr>
        <p:xfrm>
          <a:off x="0" y="381000"/>
          <a:ext cx="5257800" cy="3124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noGrp="1"/>
          </p:cNvGraphicFramePr>
          <p:nvPr/>
        </p:nvGraphicFramePr>
        <p:xfrm>
          <a:off x="3881605" y="3352799"/>
          <a:ext cx="5262395" cy="3505201"/>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p:cNvSpPr/>
          <p:nvPr/>
        </p:nvSpPr>
        <p:spPr>
          <a:xfrm>
            <a:off x="2819400" y="0"/>
            <a:ext cx="3214341" cy="400110"/>
          </a:xfrm>
          <a:prstGeom prst="rect">
            <a:avLst/>
          </a:prstGeom>
        </p:spPr>
        <p:txBody>
          <a:bodyPr wrap="none">
            <a:spAutoFit/>
          </a:bodyPr>
          <a:lstStyle/>
          <a:p>
            <a:pPr algn="ctr">
              <a:defRPr sz="1800" b="1" i="0" u="none" strike="noStrike" kern="1200" baseline="0">
                <a:solidFill>
                  <a:prstClr val="black"/>
                </a:solidFill>
                <a:latin typeface="+mn-lt"/>
                <a:ea typeface="+mn-ea"/>
                <a:cs typeface="+mn-cs"/>
              </a:defRPr>
            </a:pPr>
            <a:r>
              <a:rPr lang="en-US" sz="2000" smtClean="0"/>
              <a:t>Run Time vs. Final Score</a:t>
            </a:r>
            <a:endParaRPr lang="en-US" sz="200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Cost</a:t>
            </a:r>
          </a:p>
          <a:p>
            <a:pPr lvl="1"/>
            <a:r>
              <a:rPr lang="en-US" dirty="0" smtClean="0"/>
              <a:t>Open Source == Free</a:t>
            </a:r>
          </a:p>
          <a:p>
            <a:pPr lvl="1"/>
            <a:r>
              <a:rPr lang="en-US" dirty="0" smtClean="0"/>
              <a:t>ECE Department provided Development Systems</a:t>
            </a:r>
          </a:p>
          <a:p>
            <a:pPr lvl="1"/>
            <a:endParaRPr lang="en-US" dirty="0" smtClean="0"/>
          </a:p>
          <a:p>
            <a:r>
              <a:rPr lang="en-US" dirty="0" smtClean="0"/>
              <a:t>Time</a:t>
            </a:r>
          </a:p>
          <a:p>
            <a:pPr lvl="1"/>
            <a:r>
              <a:rPr lang="en-US" dirty="0" smtClean="0"/>
              <a:t>Coupled tasks that hindered development</a:t>
            </a:r>
          </a:p>
          <a:p>
            <a:pPr lvl="1"/>
            <a:r>
              <a:rPr lang="en-US" dirty="0" smtClean="0"/>
              <a:t>15% debugging C++ related problems </a:t>
            </a:r>
          </a:p>
          <a:p>
            <a:pPr lvl="1"/>
            <a:r>
              <a:rPr lang="en-US" dirty="0" smtClean="0"/>
              <a:t>5% dedicated to code not used</a:t>
            </a:r>
          </a:p>
          <a:p>
            <a:pPr lvl="1"/>
            <a:r>
              <a:rPr lang="en-US" dirty="0" smtClean="0"/>
              <a:t>20% dedicated to user interface</a:t>
            </a:r>
          </a:p>
          <a:p>
            <a:endParaRPr lang="en-US" dirty="0" smtClean="0"/>
          </a:p>
          <a:p>
            <a:r>
              <a:rPr lang="en-US" dirty="0" smtClean="0"/>
              <a:t>Improvements</a:t>
            </a:r>
          </a:p>
          <a:p>
            <a:pPr lvl="1"/>
            <a:r>
              <a:rPr lang="en-US" dirty="0" smtClean="0"/>
              <a:t>20% of tickets involved fixing bugs</a:t>
            </a:r>
          </a:p>
          <a:p>
            <a:pPr lvl="1"/>
            <a:r>
              <a:rPr lang="en-US" dirty="0" smtClean="0"/>
              <a:t>More code review sessions!</a:t>
            </a:r>
          </a:p>
          <a:p>
            <a:pPr lvl="1"/>
            <a:endParaRPr lang="en-US" dirty="0" smtClean="0"/>
          </a:p>
        </p:txBody>
      </p:sp>
      <p:sp>
        <p:nvSpPr>
          <p:cNvPr id="3" name="Title 2"/>
          <p:cNvSpPr>
            <a:spLocks noGrp="1"/>
          </p:cNvSpPr>
          <p:nvPr>
            <p:ph type="title"/>
          </p:nvPr>
        </p:nvSpPr>
        <p:spPr/>
        <p:txBody>
          <a:bodyPr/>
          <a:lstStyle/>
          <a:p>
            <a:r>
              <a:rPr lang="en-US" dirty="0" smtClean="0"/>
              <a:t>Time and Cost Considerations</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Personal safety:</a:t>
            </a:r>
          </a:p>
          <a:p>
            <a:pPr lvl="1"/>
            <a:r>
              <a:rPr lang="en-US" smtClean="0"/>
              <a:t>Encourage </a:t>
            </a:r>
            <a:r>
              <a:rPr lang="en-US" dirty="0" smtClean="0"/>
              <a:t>users to take advantage of site features </a:t>
            </a:r>
            <a:r>
              <a:rPr lang="en-US" smtClean="0"/>
              <a:t>to screen matches</a:t>
            </a:r>
          </a:p>
          <a:p>
            <a:pPr lvl="1"/>
            <a:r>
              <a:rPr lang="en-US" smtClean="0"/>
              <a:t>Minimum age eighteen</a:t>
            </a:r>
            <a:endParaRPr lang="en-US" dirty="0" smtClean="0"/>
          </a:p>
          <a:p>
            <a:endParaRPr lang="en-US" dirty="0" smtClean="0"/>
          </a:p>
          <a:p>
            <a:r>
              <a:rPr lang="en-US" smtClean="0"/>
              <a:t>Social Innovation</a:t>
            </a:r>
          </a:p>
          <a:p>
            <a:pPr lvl="1"/>
            <a:r>
              <a:rPr lang="en-US" smtClean="0"/>
              <a:t>Reduce ecological footprint</a:t>
            </a:r>
          </a:p>
          <a:p>
            <a:pPr lvl="1"/>
            <a:r>
              <a:rPr lang="en-US" smtClean="0"/>
              <a:t>Save time and energy</a:t>
            </a:r>
          </a:p>
          <a:p>
            <a:pPr lvl="1"/>
            <a:r>
              <a:rPr lang="en-US" smtClean="0"/>
              <a:t>Promote cooperative, sustainable living</a:t>
            </a:r>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Safety and Ethical Aspects</a:t>
            </a: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Wiki System</a:t>
            </a:r>
          </a:p>
          <a:p>
            <a:endParaRPr lang="en-US" dirty="0" smtClean="0"/>
          </a:p>
          <a:p>
            <a:r>
              <a:rPr lang="en-US" dirty="0" smtClean="0"/>
              <a:t>Ticket System</a:t>
            </a:r>
          </a:p>
          <a:p>
            <a:endParaRPr lang="en-US" dirty="0" smtClean="0"/>
          </a:p>
          <a:p>
            <a:r>
              <a:rPr lang="en-US" dirty="0" smtClean="0"/>
              <a:t>Subversion Integration</a:t>
            </a:r>
          </a:p>
          <a:p>
            <a:endParaRPr lang="en-US" dirty="0" smtClean="0"/>
          </a:p>
          <a:p>
            <a:r>
              <a:rPr lang="en-US" dirty="0" smtClean="0"/>
              <a:t>Timeline/Roadmap</a:t>
            </a:r>
            <a:endParaRPr lang="en-US" dirty="0"/>
          </a:p>
        </p:txBody>
      </p:sp>
      <p:sp>
        <p:nvSpPr>
          <p:cNvPr id="3" name="Title 2"/>
          <p:cNvSpPr>
            <a:spLocks noGrp="1"/>
          </p:cNvSpPr>
          <p:nvPr>
            <p:ph type="title"/>
          </p:nvPr>
        </p:nvSpPr>
        <p:spPr/>
        <p:txBody>
          <a:bodyPr/>
          <a:lstStyle/>
          <a:p>
            <a:r>
              <a:rPr lang="en-US" dirty="0" err="1" smtClean="0"/>
              <a:t>Trac</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Grp="1" noChangeAspect="1" noChangeArrowheads="1"/>
          </p:cNvPicPr>
          <p:nvPr>
            <p:ph idx="1"/>
          </p:nvPr>
        </p:nvPicPr>
        <p:blipFill>
          <a:blip r:embed="rId3"/>
          <a:srcRect t="12732" b="14124"/>
          <a:stretch>
            <a:fillRect/>
          </a:stretch>
        </p:blipFill>
        <p:spPr bwMode="auto">
          <a:xfrm>
            <a:off x="304800" y="1219200"/>
            <a:ext cx="8500937" cy="38862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smtClean="0"/>
              <a:t>Ticket System</a:t>
            </a:r>
            <a:endParaRPr lang="en-US" dirty="0"/>
          </a:p>
        </p:txBody>
      </p:sp>
      <p:pic>
        <p:nvPicPr>
          <p:cNvPr id="32773" name="Picture 5"/>
          <p:cNvPicPr>
            <a:picLocks noChangeAspect="1" noChangeArrowheads="1"/>
          </p:cNvPicPr>
          <p:nvPr/>
        </p:nvPicPr>
        <p:blipFill>
          <a:blip r:embed="rId4"/>
          <a:srcRect t="20548" r="4281" b="13699"/>
          <a:stretch>
            <a:fillRect/>
          </a:stretch>
        </p:blipFill>
        <p:spPr bwMode="auto">
          <a:xfrm>
            <a:off x="228600" y="1219200"/>
            <a:ext cx="8595361" cy="369031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fade">
                                      <p:cBhvr>
                                        <p:cTn id="7" dur="20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73"/>
                                        </p:tgtEl>
                                        <p:attrNameLst>
                                          <p:attrName>style.visibility</p:attrName>
                                        </p:attrNameLst>
                                      </p:cBhvr>
                                      <p:to>
                                        <p:strVal val="visible"/>
                                      </p:to>
                                    </p:set>
                                    <p:animEffect transition="in" filter="fade">
                                      <p:cBhvr>
                                        <p:cTn id="12" dur="20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3"/>
          <a:srcRect t="20690" b="12978"/>
          <a:stretch>
            <a:fillRect/>
          </a:stretch>
        </p:blipFill>
        <p:spPr bwMode="auto">
          <a:xfrm>
            <a:off x="381000" y="1371600"/>
            <a:ext cx="8454887" cy="35052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smtClean="0"/>
              <a:t>Subversion Integration</a:t>
            </a:r>
            <a:endParaRPr lang="en-US" dirty="0"/>
          </a:p>
        </p:txBody>
      </p:sp>
      <p:pic>
        <p:nvPicPr>
          <p:cNvPr id="34818" name="Picture 2"/>
          <p:cNvPicPr>
            <a:picLocks noGrp="1" noChangeAspect="1" noChangeArrowheads="1"/>
          </p:cNvPicPr>
          <p:nvPr>
            <p:ph idx="1"/>
          </p:nvPr>
        </p:nvPicPr>
        <p:blipFill>
          <a:blip r:embed="rId4"/>
          <a:srcRect t="19403" b="13433"/>
          <a:stretch>
            <a:fillRect/>
          </a:stretch>
        </p:blipFill>
        <p:spPr bwMode="auto">
          <a:xfrm>
            <a:off x="457200" y="1447800"/>
            <a:ext cx="8382000" cy="34290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fade">
                                      <p:cBhvr>
                                        <p:cTn id="7" dur="20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20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81328"/>
            <a:ext cx="8229600" cy="4525963"/>
          </a:xfrm>
        </p:spPr>
        <p:txBody>
          <a:bodyPr>
            <a:normAutofit/>
          </a:bodyPr>
          <a:lstStyle/>
          <a:p>
            <a:r>
              <a:rPr lang="en-US" smtClean="0"/>
              <a:t>Results</a:t>
            </a:r>
          </a:p>
          <a:p>
            <a:pPr lvl="1"/>
            <a:r>
              <a:rPr lang="en-US" smtClean="0"/>
              <a:t>Completed all of the tasks for optimization</a:t>
            </a:r>
          </a:p>
          <a:p>
            <a:pPr lvl="1"/>
            <a:r>
              <a:rPr lang="en-US" smtClean="0"/>
              <a:t>Didn’t implement problem reduction </a:t>
            </a:r>
            <a:br>
              <a:rPr lang="en-US" smtClean="0"/>
            </a:br>
            <a:r>
              <a:rPr lang="en-US" smtClean="0"/>
              <a:t>(not a necessity)</a:t>
            </a:r>
          </a:p>
          <a:p>
            <a:pPr lvl="1"/>
            <a:r>
              <a:rPr lang="en-US" smtClean="0"/>
              <a:t>Didn’t implement confirmation (time)</a:t>
            </a:r>
          </a:p>
          <a:p>
            <a:pPr lvl="1"/>
            <a:r>
              <a:rPr lang="en-US" smtClean="0"/>
              <a:t>Successful testing of all functionalities</a:t>
            </a:r>
          </a:p>
          <a:p>
            <a:endParaRPr lang="en-US" smtClean="0"/>
          </a:p>
          <a:p>
            <a:r>
              <a:rPr lang="en-US" smtClean="0"/>
              <a:t>Recommendations</a:t>
            </a:r>
          </a:p>
          <a:p>
            <a:pPr lvl="1"/>
            <a:r>
              <a:rPr lang="en-US" smtClean="0"/>
              <a:t>Develop user interface for social networking, phones</a:t>
            </a:r>
          </a:p>
          <a:p>
            <a:pPr lvl="1"/>
            <a:r>
              <a:rPr lang="en-US" smtClean="0"/>
              <a:t>Extensible Design</a:t>
            </a:r>
          </a:p>
        </p:txBody>
      </p:sp>
      <p:sp>
        <p:nvSpPr>
          <p:cNvPr id="3" name="Title 2"/>
          <p:cNvSpPr>
            <a:spLocks noGrp="1"/>
          </p:cNvSpPr>
          <p:nvPr>
            <p:ph type="title"/>
          </p:nvPr>
        </p:nvSpPr>
        <p:spPr/>
        <p:txBody>
          <a:bodyPr>
            <a:normAutofit fontScale="90000"/>
          </a:bodyPr>
          <a:lstStyle/>
          <a:p>
            <a:r>
              <a:rPr lang="en-US" dirty="0" smtClean="0"/>
              <a:t>Conclusions and </a:t>
            </a:r>
            <a:r>
              <a:rPr lang="en-US" sz="4000" dirty="0" smtClean="0"/>
              <a:t>Recommendations</a:t>
            </a:r>
            <a:endParaRPr lang="en-US" sz="40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843271"/>
          </a:xfrm>
        </p:spPr>
        <p:txBody>
          <a:bodyPr>
            <a:normAutofit/>
          </a:bodyPr>
          <a:lstStyle/>
          <a:p>
            <a:r>
              <a:rPr lang="en-US" smtClean="0"/>
              <a:t>User Interface</a:t>
            </a:r>
            <a:endParaRPr lang="en-US" dirty="0" smtClean="0"/>
          </a:p>
          <a:p>
            <a:pPr lvl="1"/>
            <a:r>
              <a:rPr lang="en-US" dirty="0" smtClean="0"/>
              <a:t>Maps Integration</a:t>
            </a:r>
          </a:p>
          <a:p>
            <a:pPr lvl="2"/>
            <a:r>
              <a:rPr lang="en-US" dirty="0" smtClean="0"/>
              <a:t>Google Maps, MapQuest, Yahoo</a:t>
            </a:r>
            <a:r>
              <a:rPr lang="en-US" smtClean="0"/>
              <a:t>! Maps</a:t>
            </a:r>
          </a:p>
          <a:p>
            <a:pPr lvl="2"/>
            <a:endParaRPr lang="en-US" dirty="0" smtClean="0"/>
          </a:p>
          <a:p>
            <a:r>
              <a:rPr lang="en-US" smtClean="0"/>
              <a:t>Optimization</a:t>
            </a:r>
            <a:endParaRPr lang="en-US" dirty="0" smtClean="0"/>
          </a:p>
          <a:p>
            <a:pPr lvl="1"/>
            <a:r>
              <a:rPr lang="en-US" dirty="0" smtClean="0"/>
              <a:t>Controller Library</a:t>
            </a:r>
          </a:p>
          <a:p>
            <a:pPr lvl="2"/>
            <a:r>
              <a:rPr lang="en-US" dirty="0" smtClean="0"/>
              <a:t>Maps Integration</a:t>
            </a:r>
          </a:p>
          <a:p>
            <a:pPr lvl="2"/>
            <a:r>
              <a:rPr lang="en-US" dirty="0" smtClean="0"/>
              <a:t>Database Interaction</a:t>
            </a:r>
          </a:p>
          <a:p>
            <a:pPr lvl="2"/>
            <a:r>
              <a:rPr lang="en-US" dirty="0" smtClean="0"/>
              <a:t>Build System</a:t>
            </a:r>
          </a:p>
          <a:p>
            <a:pPr lvl="3">
              <a:buNone/>
            </a:pPr>
            <a:endParaRPr lang="en-US" dirty="0" smtClean="0"/>
          </a:p>
          <a:p>
            <a:pPr lvl="1"/>
            <a:r>
              <a:rPr lang="en-US" dirty="0" smtClean="0"/>
              <a:t>Optimizers</a:t>
            </a:r>
          </a:p>
          <a:p>
            <a:pPr lvl="2"/>
            <a:r>
              <a:rPr lang="en-US" dirty="0" smtClean="0"/>
              <a:t>Brute Force</a:t>
            </a:r>
            <a:r>
              <a:rPr lang="en-US" smtClean="0"/>
              <a:t>, Genetic, Bipartite </a:t>
            </a:r>
            <a:r>
              <a:rPr lang="en-US" dirty="0" smtClean="0"/>
              <a:t>Graph Matching</a:t>
            </a:r>
            <a:endParaRPr lang="en-US" dirty="0"/>
          </a:p>
        </p:txBody>
      </p:sp>
      <p:sp>
        <p:nvSpPr>
          <p:cNvPr id="3" name="Title 2"/>
          <p:cNvSpPr>
            <a:spLocks noGrp="1"/>
          </p:cNvSpPr>
          <p:nvPr>
            <p:ph type="title"/>
          </p:nvPr>
        </p:nvSpPr>
        <p:spPr/>
        <p:txBody>
          <a:bodyPr/>
          <a:lstStyle/>
          <a:p>
            <a:r>
              <a:rPr lang="en-US" dirty="0" smtClean="0"/>
              <a:t>Choices</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Separated user interface from optimizers</a:t>
            </a:r>
            <a:endParaRPr lang="en-US" dirty="0" smtClean="0"/>
          </a:p>
          <a:p>
            <a:pPr lvl="1"/>
            <a:r>
              <a:rPr lang="en-US" dirty="0" smtClean="0"/>
              <a:t>Communicate information through database</a:t>
            </a:r>
          </a:p>
          <a:p>
            <a:pPr lvl="1"/>
            <a:r>
              <a:rPr lang="en-US" dirty="0" smtClean="0"/>
              <a:t>Allows data to be gathered </a:t>
            </a:r>
            <a:r>
              <a:rPr lang="en-US" smtClean="0"/>
              <a:t>while optimizers are running</a:t>
            </a:r>
            <a:endParaRPr lang="en-US" dirty="0" smtClean="0"/>
          </a:p>
        </p:txBody>
      </p:sp>
      <p:sp>
        <p:nvSpPr>
          <p:cNvPr id="3" name="Title 2"/>
          <p:cNvSpPr>
            <a:spLocks noGrp="1"/>
          </p:cNvSpPr>
          <p:nvPr>
            <p:ph type="title"/>
          </p:nvPr>
        </p:nvSpPr>
        <p:spPr/>
        <p:txBody>
          <a:bodyPr/>
          <a:lstStyle/>
          <a:p>
            <a:r>
              <a:rPr lang="en-US" dirty="0" smtClean="0"/>
              <a:t>Architecture</a:t>
            </a:r>
            <a:endParaRPr lang="en-US" dirty="0"/>
          </a:p>
        </p:txBody>
      </p:sp>
      <p:grpSp>
        <p:nvGrpSpPr>
          <p:cNvPr id="4" name="Group 3"/>
          <p:cNvGrpSpPr/>
          <p:nvPr/>
        </p:nvGrpSpPr>
        <p:grpSpPr>
          <a:xfrm>
            <a:off x="457200" y="4191000"/>
            <a:ext cx="1676400" cy="1219200"/>
            <a:chOff x="5715000" y="5029200"/>
            <a:chExt cx="1676400" cy="1371600"/>
          </a:xfrm>
        </p:grpSpPr>
        <p:sp>
          <p:nvSpPr>
            <p:cNvPr id="5" name="Rounded Rectangle 4"/>
            <p:cNvSpPr/>
            <p:nvPr/>
          </p:nvSpPr>
          <p:spPr>
            <a:xfrm>
              <a:off x="5715000" y="5029200"/>
              <a:ext cx="1676400" cy="1371600"/>
            </a:xfrm>
            <a:prstGeom prst="roundRect">
              <a:avLst/>
            </a:prstGeom>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smtClean="0"/>
                <a:t>Users</a:t>
              </a:r>
              <a:endParaRPr lang="en-US" b="1" dirty="0"/>
            </a:p>
          </p:txBody>
        </p:sp>
        <p:pic>
          <p:nvPicPr>
            <p:cNvPr id="6" name="Picture 2" descr="C:\Documents and Settings\Yoni\Local Settings\Temporary Internet Files\Content.IE5\JZT0B64M\MCj03963500000[1].wmf"/>
            <p:cNvPicPr>
              <a:picLocks noChangeAspect="1" noChangeArrowheads="1"/>
            </p:cNvPicPr>
            <p:nvPr/>
          </p:nvPicPr>
          <p:blipFill>
            <a:blip r:embed="rId3"/>
            <a:srcRect/>
            <a:stretch>
              <a:fillRect/>
            </a:stretch>
          </p:blipFill>
          <p:spPr bwMode="auto">
            <a:xfrm>
              <a:off x="6477000" y="5410200"/>
              <a:ext cx="910742" cy="910742"/>
            </a:xfrm>
            <a:prstGeom prst="rect">
              <a:avLst/>
            </a:prstGeom>
            <a:noFill/>
          </p:spPr>
        </p:pic>
        <p:pic>
          <p:nvPicPr>
            <p:cNvPr id="7" name="Picture 6" descr="C:\Documents and Settings\Yoni\Local Settings\Temporary Internet Files\Content.IE5\ZOV51NL0\MCj04360770000[1].wmf"/>
            <p:cNvPicPr>
              <a:picLocks noChangeAspect="1" noChangeArrowheads="1"/>
            </p:cNvPicPr>
            <p:nvPr/>
          </p:nvPicPr>
          <p:blipFill>
            <a:blip r:embed="rId4"/>
            <a:srcRect/>
            <a:stretch>
              <a:fillRect/>
            </a:stretch>
          </p:blipFill>
          <p:spPr bwMode="auto">
            <a:xfrm>
              <a:off x="5867400" y="5638800"/>
              <a:ext cx="813216" cy="576262"/>
            </a:xfrm>
            <a:prstGeom prst="rect">
              <a:avLst/>
            </a:prstGeom>
            <a:noFill/>
          </p:spPr>
        </p:pic>
      </p:grpSp>
      <p:sp>
        <p:nvSpPr>
          <p:cNvPr id="11" name="Rounded Rectangle 10"/>
          <p:cNvSpPr/>
          <p:nvPr/>
        </p:nvSpPr>
        <p:spPr>
          <a:xfrm>
            <a:off x="2743200" y="3810000"/>
            <a:ext cx="6096000" cy="25146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en-US" sz="2000" b="1" dirty="0" smtClean="0">
                <a:solidFill>
                  <a:srgbClr val="C00000"/>
                </a:solidFill>
              </a:rPr>
              <a:t>Rideshare Application</a:t>
            </a:r>
            <a:endParaRPr lang="en-US" sz="2000" b="1" dirty="0">
              <a:solidFill>
                <a:srgbClr val="C00000"/>
              </a:solidFill>
            </a:endParaRPr>
          </a:p>
        </p:txBody>
      </p:sp>
      <p:sp>
        <p:nvSpPr>
          <p:cNvPr id="12" name="Can 11"/>
          <p:cNvSpPr/>
          <p:nvPr/>
        </p:nvSpPr>
        <p:spPr>
          <a:xfrm>
            <a:off x="4572000" y="5105400"/>
            <a:ext cx="1295400" cy="1188720"/>
          </a:xfrm>
          <a:prstGeom prst="can">
            <a:avLst>
              <a:gd name="adj" fmla="val 19457"/>
            </a:avLst>
          </a:prstGeom>
          <a:ln/>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lang="en-US" sz="1600" b="1" dirty="0" smtClean="0">
              <a:solidFill>
                <a:srgbClr val="C00000"/>
              </a:solidFill>
            </a:endParaRPr>
          </a:p>
          <a:p>
            <a:pPr algn="ctr"/>
            <a:r>
              <a:rPr lang="en-US" sz="1600" b="1" dirty="0" smtClean="0">
                <a:solidFill>
                  <a:srgbClr val="C00000"/>
                </a:solidFill>
              </a:rPr>
              <a:t>Rideshare </a:t>
            </a:r>
            <a:r>
              <a:rPr lang="en-US" sz="1600" b="1" dirty="0">
                <a:solidFill>
                  <a:srgbClr val="C00000"/>
                </a:solidFill>
              </a:rPr>
              <a:t>Database</a:t>
            </a:r>
          </a:p>
        </p:txBody>
      </p:sp>
      <p:sp>
        <p:nvSpPr>
          <p:cNvPr id="13" name="Rounded Rectangle 12"/>
          <p:cNvSpPr/>
          <p:nvPr/>
        </p:nvSpPr>
        <p:spPr>
          <a:xfrm>
            <a:off x="7315200" y="4572000"/>
            <a:ext cx="1371600" cy="4191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a:solidFill>
                  <a:schemeClr val="dk1"/>
                </a:solidFill>
              </a:rPr>
              <a:t>Optimizer</a:t>
            </a:r>
          </a:p>
        </p:txBody>
      </p:sp>
      <p:sp>
        <p:nvSpPr>
          <p:cNvPr id="14" name="Rounded Rectangle 13"/>
          <p:cNvSpPr/>
          <p:nvPr/>
        </p:nvSpPr>
        <p:spPr>
          <a:xfrm>
            <a:off x="2971800" y="4572000"/>
            <a:ext cx="1905000"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a:t>User Interface</a:t>
            </a:r>
          </a:p>
        </p:txBody>
      </p:sp>
      <p:sp>
        <p:nvSpPr>
          <p:cNvPr id="15" name="Rounded Rectangle 14"/>
          <p:cNvSpPr/>
          <p:nvPr/>
        </p:nvSpPr>
        <p:spPr>
          <a:xfrm>
            <a:off x="5486400" y="4572000"/>
            <a:ext cx="1371600"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b="1" dirty="0" smtClean="0"/>
              <a:t>Controller</a:t>
            </a:r>
            <a:endParaRPr lang="en-US" b="1" dirty="0"/>
          </a:p>
        </p:txBody>
      </p:sp>
      <p:cxnSp>
        <p:nvCxnSpPr>
          <p:cNvPr id="16" name="Straight Arrow Connector 15"/>
          <p:cNvCxnSpPr>
            <a:stCxn id="14" idx="2"/>
            <a:endCxn id="12" idx="2"/>
          </p:cNvCxnSpPr>
          <p:nvPr/>
        </p:nvCxnSpPr>
        <p:spPr>
          <a:xfrm rot="16200000" flipH="1">
            <a:off x="3912870" y="5040630"/>
            <a:ext cx="670560" cy="6477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2"/>
            <a:endCxn id="12" idx="4"/>
          </p:cNvCxnSpPr>
          <p:nvPr/>
        </p:nvCxnSpPr>
        <p:spPr>
          <a:xfrm rot="5400000">
            <a:off x="5684520" y="5212080"/>
            <a:ext cx="670560" cy="30480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1"/>
            <a:endCxn id="15" idx="3"/>
          </p:cNvCxnSpPr>
          <p:nvPr/>
        </p:nvCxnSpPr>
        <p:spPr>
          <a:xfrm rot="10800000" flipV="1">
            <a:off x="6858000" y="4781550"/>
            <a:ext cx="457200" cy="19050"/>
          </a:xfrm>
          <a:prstGeom prst="straightConnector1">
            <a:avLst/>
          </a:prstGeom>
          <a:ln w="38100">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4" idx="1"/>
            <a:endCxn id="5" idx="3"/>
          </p:cNvCxnSpPr>
          <p:nvPr/>
        </p:nvCxnSpPr>
        <p:spPr>
          <a:xfrm rot="10800000">
            <a:off x="2133600" y="4800600"/>
            <a:ext cx="838200" cy="1588"/>
          </a:xfrm>
          <a:prstGeom prst="straightConnector1">
            <a:avLst/>
          </a:prstGeom>
          <a:ln w="38100">
            <a:solidFill>
              <a:schemeClr val="tx2">
                <a:lumMod val="60000"/>
                <a:lumOff val="4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Framework to build on</a:t>
            </a:r>
          </a:p>
          <a:p>
            <a:pPr lvl="1"/>
            <a:r>
              <a:rPr lang="en-US" smtClean="0"/>
              <a:t>Usable by all </a:t>
            </a:r>
            <a:r>
              <a:rPr lang="en-US" dirty="0" smtClean="0"/>
              <a:t>optimizers</a:t>
            </a:r>
          </a:p>
          <a:p>
            <a:pPr lvl="1"/>
            <a:r>
              <a:rPr lang="en-US" smtClean="0"/>
              <a:t>Assessing Compatibility between a Rideshare and an unmatched rider</a:t>
            </a:r>
          </a:p>
          <a:p>
            <a:pPr lvl="2"/>
            <a:r>
              <a:rPr lang="en-US" smtClean="0"/>
              <a:t>Simple preference checks</a:t>
            </a:r>
          </a:p>
          <a:p>
            <a:pPr lvl="2"/>
            <a:r>
              <a:rPr lang="en-US" smtClean="0"/>
              <a:t>Scheduling</a:t>
            </a:r>
          </a:p>
          <a:p>
            <a:pPr lvl="2"/>
            <a:r>
              <a:rPr lang="en-US" smtClean="0"/>
              <a:t>Deviation</a:t>
            </a:r>
            <a:endParaRPr lang="en-US" dirty="0" smtClean="0"/>
          </a:p>
          <a:p>
            <a:pPr lvl="1"/>
            <a:r>
              <a:rPr lang="en-US" smtClean="0"/>
              <a:t>Optimizing the order of points in a route</a:t>
            </a:r>
          </a:p>
          <a:p>
            <a:pPr lvl="1"/>
            <a:r>
              <a:rPr lang="en-US" smtClean="0"/>
              <a:t>Common Scoring Function</a:t>
            </a:r>
            <a:endParaRPr lang="en-US" dirty="0" smtClean="0"/>
          </a:p>
        </p:txBody>
      </p:sp>
      <p:sp>
        <p:nvSpPr>
          <p:cNvPr id="3" name="Title 2"/>
          <p:cNvSpPr>
            <a:spLocks noGrp="1"/>
          </p:cNvSpPr>
          <p:nvPr>
            <p:ph type="title"/>
          </p:nvPr>
        </p:nvSpPr>
        <p:spPr/>
        <p:txBody>
          <a:bodyPr/>
          <a:lstStyle/>
          <a:p>
            <a:r>
              <a:rPr lang="en-US" dirty="0" smtClean="0"/>
              <a:t>Optimizer Challenges</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ChangeAspect="1"/>
          </p:cNvGraphicFramePr>
          <p:nvPr>
            <p:ph idx="1"/>
          </p:nvPr>
        </p:nvGraphicFramePr>
        <p:xfrm>
          <a:off x="2514600" y="1384300"/>
          <a:ext cx="4060825" cy="1193800"/>
        </p:xfrm>
        <a:graphic>
          <a:graphicData uri="http://schemas.openxmlformats.org/presentationml/2006/ole">
            <p:oleObj spid="_x0000_s63490" name="Equation" r:id="rId4" imgW="2158920" imgH="634680" progId="Equation.3">
              <p:embed/>
            </p:oleObj>
          </a:graphicData>
        </a:graphic>
      </p:graphicFrame>
      <p:sp>
        <p:nvSpPr>
          <p:cNvPr id="2" name="Title 1"/>
          <p:cNvSpPr>
            <a:spLocks noGrp="1"/>
          </p:cNvSpPr>
          <p:nvPr>
            <p:ph type="title"/>
          </p:nvPr>
        </p:nvSpPr>
        <p:spPr/>
        <p:txBody>
          <a:bodyPr/>
          <a:lstStyle/>
          <a:p>
            <a:r>
              <a:rPr lang="en-US" dirty="0" smtClean="0"/>
              <a:t>Scoring Function</a:t>
            </a:r>
            <a:endParaRPr lang="en-US" dirty="0"/>
          </a:p>
        </p:txBody>
      </p:sp>
      <p:sp>
        <p:nvSpPr>
          <p:cNvPr id="10" name="TextBox 9"/>
          <p:cNvSpPr txBox="1"/>
          <p:nvPr/>
        </p:nvSpPr>
        <p:spPr>
          <a:xfrm>
            <a:off x="381000" y="2438400"/>
            <a:ext cx="8381999" cy="4588436"/>
          </a:xfrm>
          <a:prstGeom prst="rect">
            <a:avLst/>
          </a:prstGeom>
          <a:noFill/>
        </p:spPr>
        <p:txBody>
          <a:bodyPr wrap="square" rtlCol="0">
            <a:spAutoFit/>
          </a:bodyPr>
          <a:lstStyle/>
          <a:p>
            <a:pPr marL="365760" indent="-256032">
              <a:spcBef>
                <a:spcPts val="400"/>
              </a:spcBef>
              <a:buClr>
                <a:schemeClr val="accent1"/>
              </a:buClr>
              <a:buSzPct val="68000"/>
              <a:buFont typeface="Wingdings 3"/>
              <a:buChar char=""/>
            </a:pPr>
            <a:r>
              <a:rPr lang="en-US" sz="2400" smtClean="0"/>
              <a:t>Allows us to compare different solutions</a:t>
            </a:r>
            <a:endParaRPr lang="en-US" sz="2400" dirty="0" smtClean="0"/>
          </a:p>
          <a:p>
            <a:endParaRPr lang="en-US" dirty="0" smtClean="0"/>
          </a:p>
          <a:p>
            <a:pPr marL="365760" indent="-256032">
              <a:spcBef>
                <a:spcPts val="400"/>
              </a:spcBef>
              <a:buClr>
                <a:schemeClr val="accent1"/>
              </a:buClr>
              <a:buSzPct val="68000"/>
              <a:buFont typeface="Wingdings 3"/>
              <a:buChar char=""/>
            </a:pPr>
            <a:r>
              <a:rPr lang="en-US" sz="2400" smtClean="0"/>
              <a:t>Users Matched </a:t>
            </a:r>
            <a:r>
              <a:rPr lang="en-US" sz="2400" dirty="0" smtClean="0"/>
              <a:t>(Whole Number)</a:t>
            </a:r>
          </a:p>
          <a:p>
            <a:pPr marL="621792" lvl="1" indent="-228600">
              <a:spcBef>
                <a:spcPts val="324"/>
              </a:spcBef>
              <a:buClr>
                <a:schemeClr val="accent1"/>
              </a:buClr>
              <a:buSzPct val="68000"/>
              <a:buFont typeface="Verdana"/>
              <a:buChar char="◦"/>
            </a:pPr>
            <a:r>
              <a:rPr lang="en-US" sz="2300" smtClean="0"/>
              <a:t> The number of matched users (drivers and riders)</a:t>
            </a:r>
          </a:p>
          <a:p>
            <a:pPr marL="621792" lvl="1" indent="-228600">
              <a:spcBef>
                <a:spcPts val="324"/>
              </a:spcBef>
              <a:buClr>
                <a:schemeClr val="accent1"/>
              </a:buClr>
              <a:buSzPct val="68000"/>
              <a:buFont typeface="Verdana"/>
              <a:buChar char="◦"/>
            </a:pPr>
            <a:r>
              <a:rPr lang="en-US" sz="2300" smtClean="0"/>
              <a:t> Bias toward spreading riders</a:t>
            </a:r>
          </a:p>
          <a:p>
            <a:pPr>
              <a:buFontTx/>
              <a:buChar char="-"/>
            </a:pPr>
            <a:endParaRPr lang="en-US" dirty="0"/>
          </a:p>
          <a:p>
            <a:pPr marL="365760" lvl="1" indent="-256032">
              <a:spcBef>
                <a:spcPts val="400"/>
              </a:spcBef>
              <a:buClr>
                <a:schemeClr val="accent1"/>
              </a:buClr>
              <a:buSzPct val="68000"/>
              <a:buFont typeface="Wingdings 3"/>
              <a:buChar char=""/>
            </a:pPr>
            <a:r>
              <a:rPr lang="en-US" sz="2400" dirty="0" smtClean="0"/>
              <a:t>Distance (Fraction)</a:t>
            </a:r>
          </a:p>
          <a:p>
            <a:pPr marL="621792" lvl="1" indent="-228600">
              <a:spcBef>
                <a:spcPts val="324"/>
              </a:spcBef>
              <a:buClr>
                <a:schemeClr val="accent1"/>
              </a:buClr>
              <a:buFont typeface="Verdana"/>
              <a:buChar char="◦"/>
            </a:pPr>
            <a:r>
              <a:rPr lang="en-US" sz="2300" dirty="0" smtClean="0"/>
              <a:t> Total distance all drivers will </a:t>
            </a:r>
            <a:r>
              <a:rPr lang="en-US" sz="2300" smtClean="0"/>
              <a:t>take </a:t>
            </a:r>
            <a:br>
              <a:rPr lang="en-US" sz="2300" smtClean="0"/>
            </a:br>
            <a:r>
              <a:rPr lang="en-US" sz="2300" smtClean="0"/>
              <a:t>(</a:t>
            </a:r>
            <a:r>
              <a:rPr lang="en-US" sz="2300" dirty="0" smtClean="0"/>
              <a:t>whether they are matched or not)</a:t>
            </a:r>
          </a:p>
          <a:p>
            <a:pPr marL="621792" lvl="1" indent="-228600">
              <a:spcBef>
                <a:spcPts val="324"/>
              </a:spcBef>
              <a:buClr>
                <a:schemeClr val="accent1"/>
              </a:buClr>
              <a:buFont typeface="Verdana"/>
              <a:buChar char="◦"/>
            </a:pPr>
            <a:r>
              <a:rPr lang="en-US" sz="2300" dirty="0" smtClean="0"/>
              <a:t> Minimizes route deviation</a:t>
            </a:r>
          </a:p>
          <a:p>
            <a:pPr marL="621792" lvl="1" indent="-228600">
              <a:spcBef>
                <a:spcPts val="324"/>
              </a:spcBef>
              <a:buClr>
                <a:schemeClr val="accent1"/>
              </a:buClr>
              <a:buFont typeface="Verdana"/>
              <a:buChar char="◦"/>
            </a:pPr>
            <a:endParaRPr lang="en-US" sz="2300" dirty="0"/>
          </a:p>
          <a:p>
            <a:pPr>
              <a:buFontTx/>
              <a:buChar char="-"/>
            </a:pPr>
            <a:endParaRPr lang="en-US"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Bipartite Optimizer</a:t>
            </a:r>
            <a:endParaRPr lang="en-US" dirty="0"/>
          </a:p>
        </p:txBody>
      </p:sp>
      <p:grpSp>
        <p:nvGrpSpPr>
          <p:cNvPr id="140" name="Group 139"/>
          <p:cNvGrpSpPr/>
          <p:nvPr/>
        </p:nvGrpSpPr>
        <p:grpSpPr>
          <a:xfrm>
            <a:off x="228600" y="1447800"/>
            <a:ext cx="8686800" cy="4419600"/>
            <a:chOff x="228600" y="1447800"/>
            <a:chExt cx="8686800" cy="4419600"/>
          </a:xfrm>
        </p:grpSpPr>
        <p:sp>
          <p:nvSpPr>
            <p:cNvPr id="4" name="TextBox 3"/>
            <p:cNvSpPr txBox="1"/>
            <p:nvPr/>
          </p:nvSpPr>
          <p:spPr>
            <a:xfrm>
              <a:off x="838200" y="1524000"/>
              <a:ext cx="1221809" cy="246221"/>
            </a:xfrm>
            <a:prstGeom prst="rect">
              <a:avLst/>
            </a:prstGeom>
            <a:noFill/>
          </p:spPr>
          <p:txBody>
            <a:bodyPr wrap="none" rtlCol="0">
              <a:spAutoFit/>
            </a:bodyPr>
            <a:lstStyle/>
            <a:p>
              <a:r>
                <a:rPr lang="en-US" sz="1000" dirty="0" smtClean="0"/>
                <a:t>1. Get seed solution</a:t>
              </a:r>
              <a:endParaRPr lang="en-US" sz="1000" dirty="0"/>
            </a:p>
          </p:txBody>
        </p:sp>
        <p:sp>
          <p:nvSpPr>
            <p:cNvPr id="5" name="Oval 4"/>
            <p:cNvSpPr/>
            <p:nvPr/>
          </p:nvSpPr>
          <p:spPr>
            <a:xfrm>
              <a:off x="2438400" y="1447800"/>
              <a:ext cx="304800" cy="304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1757362" y="320849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57362" y="3360896"/>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p:cNvSpPr txBox="1"/>
            <p:nvPr/>
          </p:nvSpPr>
          <p:spPr>
            <a:xfrm>
              <a:off x="1828800" y="3124200"/>
              <a:ext cx="1122423" cy="400110"/>
            </a:xfrm>
            <a:prstGeom prst="rect">
              <a:avLst/>
            </a:prstGeom>
            <a:noFill/>
          </p:spPr>
          <p:txBody>
            <a:bodyPr wrap="square" rtlCol="0">
              <a:spAutoFit/>
            </a:bodyPr>
            <a:lstStyle/>
            <a:p>
              <a:r>
                <a:rPr lang="en-US" sz="1000" dirty="0" smtClean="0"/>
                <a:t>Rideshares </a:t>
              </a:r>
            </a:p>
            <a:p>
              <a:r>
                <a:rPr lang="en-US" sz="1000" dirty="0" smtClean="0"/>
                <a:t>Unmatched riders</a:t>
              </a:r>
              <a:endParaRPr lang="en-US" sz="1000" dirty="0"/>
            </a:p>
          </p:txBody>
        </p:sp>
        <p:sp>
          <p:nvSpPr>
            <p:cNvPr id="9" name="TextBox 8"/>
            <p:cNvSpPr txBox="1"/>
            <p:nvPr/>
          </p:nvSpPr>
          <p:spPr>
            <a:xfrm>
              <a:off x="1676400" y="1981200"/>
              <a:ext cx="1837362" cy="553998"/>
            </a:xfrm>
            <a:prstGeom prst="rect">
              <a:avLst/>
            </a:prstGeom>
            <a:noFill/>
          </p:spPr>
          <p:txBody>
            <a:bodyPr wrap="none" rtlCol="0">
              <a:spAutoFit/>
            </a:bodyPr>
            <a:lstStyle/>
            <a:p>
              <a:r>
                <a:rPr lang="en-US" sz="1000" dirty="0" smtClean="0"/>
                <a:t>2. Connect compatible </a:t>
              </a:r>
            </a:p>
            <a:p>
              <a:r>
                <a:rPr lang="en-US" sz="1000" dirty="0" smtClean="0"/>
                <a:t>     riders and rideshares</a:t>
              </a:r>
            </a:p>
            <a:p>
              <a:r>
                <a:rPr lang="en-US" sz="1000" dirty="0" smtClean="0"/>
                <a:t>     with unmatched </a:t>
              </a:r>
              <a:r>
                <a:rPr lang="en-US" sz="1000" smtClean="0"/>
                <a:t>edges.</a:t>
              </a:r>
              <a:endParaRPr lang="en-US" sz="1000" dirty="0" smtClean="0"/>
            </a:p>
          </p:txBody>
        </p:sp>
        <p:cxnSp>
          <p:nvCxnSpPr>
            <p:cNvPr id="10" name="Straight Connector 9"/>
            <p:cNvCxnSpPr/>
            <p:nvPr/>
          </p:nvCxnSpPr>
          <p:spPr>
            <a:xfrm>
              <a:off x="1676400" y="3855402"/>
              <a:ext cx="381000" cy="1588"/>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76400" y="4007802"/>
              <a:ext cx="381000" cy="1588"/>
            </a:xfrm>
            <a:prstGeom prst="line">
              <a:avLst/>
            </a:prstGeom>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7400" y="3733800"/>
              <a:ext cx="1122423" cy="400110"/>
            </a:xfrm>
            <a:prstGeom prst="rect">
              <a:avLst/>
            </a:prstGeom>
            <a:noFill/>
          </p:spPr>
          <p:txBody>
            <a:bodyPr wrap="square" rtlCol="0">
              <a:spAutoFit/>
            </a:bodyPr>
            <a:lstStyle/>
            <a:p>
              <a:r>
                <a:rPr lang="en-US" sz="1000" dirty="0" smtClean="0"/>
                <a:t>Unmatched edges</a:t>
              </a:r>
            </a:p>
            <a:p>
              <a:r>
                <a:rPr lang="en-US" sz="1000" dirty="0" smtClean="0"/>
                <a:t>Matched edges</a:t>
              </a:r>
              <a:endParaRPr lang="en-US" sz="1000" dirty="0"/>
            </a:p>
          </p:txBody>
        </p:sp>
        <p:sp>
          <p:nvSpPr>
            <p:cNvPr id="13" name="TextBox 12"/>
            <p:cNvSpPr txBox="1"/>
            <p:nvPr/>
          </p:nvSpPr>
          <p:spPr>
            <a:xfrm>
              <a:off x="1524000" y="4648200"/>
              <a:ext cx="2209800" cy="553998"/>
            </a:xfrm>
            <a:prstGeom prst="rect">
              <a:avLst/>
            </a:prstGeom>
            <a:noFill/>
          </p:spPr>
          <p:txBody>
            <a:bodyPr wrap="square" rtlCol="0">
              <a:spAutoFit/>
            </a:bodyPr>
            <a:lstStyle/>
            <a:p>
              <a:r>
                <a:rPr lang="en-US" sz="1000" dirty="0" smtClean="0"/>
                <a:t>3.  </a:t>
              </a:r>
              <a:r>
                <a:rPr lang="en-US" sz="1000" smtClean="0"/>
                <a:t>For each unmatched </a:t>
              </a:r>
              <a:r>
                <a:rPr lang="en-US" sz="1000" dirty="0" smtClean="0"/>
                <a:t>rider, check if there is an augmenting path leading from that </a:t>
              </a:r>
              <a:r>
                <a:rPr lang="en-US" sz="1000" smtClean="0"/>
                <a:t>rider.</a:t>
              </a:r>
              <a:endParaRPr lang="en-US" sz="1000" dirty="0" smtClean="0"/>
            </a:p>
          </p:txBody>
        </p:sp>
        <p:sp>
          <p:nvSpPr>
            <p:cNvPr id="14" name="TextBox 13"/>
            <p:cNvSpPr txBox="1"/>
            <p:nvPr/>
          </p:nvSpPr>
          <p:spPr>
            <a:xfrm>
              <a:off x="3733800" y="4191000"/>
              <a:ext cx="1762021" cy="1631216"/>
            </a:xfrm>
            <a:prstGeom prst="rect">
              <a:avLst/>
            </a:prstGeom>
            <a:noFill/>
          </p:spPr>
          <p:txBody>
            <a:bodyPr wrap="square" rtlCol="0">
              <a:spAutoFit/>
            </a:bodyPr>
            <a:lstStyle/>
            <a:p>
              <a:r>
                <a:rPr lang="en-US" sz="1000" dirty="0" smtClean="0"/>
                <a:t>The path </a:t>
              </a:r>
              <a:r>
                <a:rPr lang="en-US" sz="1000" b="1" dirty="0" smtClean="0"/>
                <a:t>a-&gt;b-&gt;c </a:t>
              </a:r>
              <a:r>
                <a:rPr lang="en-US" sz="1000" dirty="0" smtClean="0"/>
                <a:t>is an augmenting path. It</a:t>
              </a:r>
              <a:r>
                <a:rPr lang="en-US" sz="1000" b="1" dirty="0" smtClean="0"/>
                <a:t> </a:t>
              </a:r>
              <a:r>
                <a:rPr lang="en-US" sz="1000" dirty="0" smtClean="0"/>
                <a:t>allows us to remove </a:t>
              </a:r>
              <a:r>
                <a:rPr lang="en-US" sz="1000" b="1" dirty="0" smtClean="0"/>
                <a:t>b </a:t>
              </a:r>
              <a:r>
                <a:rPr lang="en-US" sz="1000" dirty="0" smtClean="0"/>
                <a:t>and add </a:t>
              </a:r>
              <a:r>
                <a:rPr lang="en-US" sz="1000" b="1" dirty="0" smtClean="0"/>
                <a:t>a</a:t>
              </a:r>
              <a:r>
                <a:rPr lang="en-US" sz="1000" dirty="0" smtClean="0"/>
                <a:t> and </a:t>
              </a:r>
              <a:r>
                <a:rPr lang="en-US" sz="1000" b="1" dirty="0" smtClean="0"/>
                <a:t>c</a:t>
              </a:r>
              <a:r>
                <a:rPr lang="en-US" sz="1000" dirty="0" smtClean="0"/>
                <a:t> to the matching.</a:t>
              </a:r>
            </a:p>
            <a:p>
              <a:endParaRPr lang="en-US" sz="1000" dirty="0" smtClean="0"/>
            </a:p>
            <a:p>
              <a:r>
                <a:rPr lang="en-US" sz="1000" dirty="0" smtClean="0"/>
                <a:t>4.  Exchange all unmatched and matched edges on the augmenting path.</a:t>
              </a:r>
            </a:p>
          </p:txBody>
        </p:sp>
        <p:grpSp>
          <p:nvGrpSpPr>
            <p:cNvPr id="2" name="Group 3245"/>
            <p:cNvGrpSpPr/>
            <p:nvPr/>
          </p:nvGrpSpPr>
          <p:grpSpPr>
            <a:xfrm>
              <a:off x="3733800" y="2895600"/>
              <a:ext cx="609600" cy="1066800"/>
              <a:chOff x="304800" y="5257800"/>
              <a:chExt cx="762000" cy="1371600"/>
            </a:xfrm>
          </p:grpSpPr>
          <p:sp>
            <p:nvSpPr>
              <p:cNvPr id="16" name="Rounded Rectangle 15"/>
              <p:cNvSpPr/>
              <p:nvPr/>
            </p:nvSpPr>
            <p:spPr>
              <a:xfrm>
                <a:off x="304800" y="5257800"/>
                <a:ext cx="762000" cy="1371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7" name="Oval 16"/>
              <p:cNvSpPr/>
              <p:nvPr/>
            </p:nvSpPr>
            <p:spPr>
              <a:xfrm>
                <a:off x="422031" y="5562600"/>
                <a:ext cx="117231" cy="117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22031" y="5884863"/>
                <a:ext cx="117231" cy="117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22031" y="6207125"/>
                <a:ext cx="117231" cy="117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38200" y="6435725"/>
                <a:ext cx="117231" cy="1174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p:cNvSpPr/>
              <p:nvPr/>
            </p:nvSpPr>
            <p:spPr>
              <a:xfrm>
                <a:off x="838200" y="5724525"/>
                <a:ext cx="117231" cy="1174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p:cNvSpPr/>
              <p:nvPr/>
            </p:nvSpPr>
            <p:spPr>
              <a:xfrm>
                <a:off x="832338" y="5368925"/>
                <a:ext cx="117231" cy="11747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p:cNvSpPr/>
              <p:nvPr/>
            </p:nvSpPr>
            <p:spPr>
              <a:xfrm>
                <a:off x="838200" y="6080125"/>
                <a:ext cx="117231" cy="1174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4" name="Straight Connector 23"/>
              <p:cNvCxnSpPr>
                <a:stCxn id="19" idx="6"/>
                <a:endCxn id="20" idx="2"/>
              </p:cNvCxnSpPr>
              <p:nvPr/>
            </p:nvCxnSpPr>
            <p:spPr>
              <a:xfrm>
                <a:off x="539262" y="6265863"/>
                <a:ext cx="298938" cy="22860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6"/>
                <a:endCxn id="22" idx="2"/>
              </p:cNvCxnSpPr>
              <p:nvPr/>
            </p:nvCxnSpPr>
            <p:spPr>
              <a:xfrm flipV="1">
                <a:off x="539262" y="5427663"/>
                <a:ext cx="293076" cy="193675"/>
              </a:xfrm>
              <a:prstGeom prst="line">
                <a:avLst/>
              </a:prstGeom>
              <a:ln w="25400">
                <a:solidFill>
                  <a:schemeClr val="bg1">
                    <a:lumMod val="50000"/>
                  </a:schemeClr>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6"/>
                <a:endCxn id="21" idx="2"/>
              </p:cNvCxnSpPr>
              <p:nvPr/>
            </p:nvCxnSpPr>
            <p:spPr>
              <a:xfrm>
                <a:off x="539262" y="5621338"/>
                <a:ext cx="298938" cy="161925"/>
              </a:xfrm>
              <a:prstGeom prst="line">
                <a:avLst/>
              </a:prstGeom>
              <a:ln w="25400">
                <a:solidFill>
                  <a:srgbClr val="C00000"/>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8" idx="6"/>
                <a:endCxn id="21" idx="2"/>
              </p:cNvCxnSpPr>
              <p:nvPr/>
            </p:nvCxnSpPr>
            <p:spPr>
              <a:xfrm flipV="1">
                <a:off x="539262" y="5783263"/>
                <a:ext cx="298938" cy="160338"/>
              </a:xfrm>
              <a:prstGeom prst="line">
                <a:avLst/>
              </a:prstGeom>
              <a:ln w="25400">
                <a:solidFill>
                  <a:schemeClr val="bg1">
                    <a:lumMod val="50000"/>
                  </a:schemeClr>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6"/>
                <a:endCxn id="23" idx="2"/>
              </p:cNvCxnSpPr>
              <p:nvPr/>
            </p:nvCxnSpPr>
            <p:spPr>
              <a:xfrm flipV="1">
                <a:off x="539262" y="6138863"/>
                <a:ext cx="298938" cy="127000"/>
              </a:xfrm>
              <a:prstGeom prst="line">
                <a:avLst/>
              </a:prstGeom>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6"/>
                <a:endCxn id="23" idx="2"/>
              </p:cNvCxnSpPr>
              <p:nvPr/>
            </p:nvCxnSpPr>
            <p:spPr>
              <a:xfrm>
                <a:off x="539262" y="5943601"/>
                <a:ext cx="298938" cy="195262"/>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1724" y="5257800"/>
                <a:ext cx="245580" cy="246221"/>
              </a:xfrm>
              <a:prstGeom prst="rect">
                <a:avLst/>
              </a:prstGeom>
              <a:noFill/>
            </p:spPr>
            <p:txBody>
              <a:bodyPr wrap="none" rtlCol="0">
                <a:spAutoFit/>
              </a:bodyPr>
              <a:lstStyle/>
              <a:p>
                <a:r>
                  <a:rPr lang="en-US" sz="1000" dirty="0" smtClean="0">
                    <a:solidFill>
                      <a:schemeClr val="tx1">
                        <a:lumMod val="75000"/>
                        <a:lumOff val="25000"/>
                      </a:schemeClr>
                    </a:solidFill>
                  </a:rPr>
                  <a:t>a</a:t>
                </a:r>
                <a:endParaRPr lang="en-US" sz="1000" dirty="0">
                  <a:solidFill>
                    <a:schemeClr val="tx1">
                      <a:lumMod val="75000"/>
                      <a:lumOff val="25000"/>
                    </a:schemeClr>
                  </a:solidFill>
                </a:endParaRPr>
              </a:p>
            </p:txBody>
          </p:sp>
          <p:sp>
            <p:nvSpPr>
              <p:cNvPr id="31" name="TextBox 30"/>
              <p:cNvSpPr txBox="1"/>
              <p:nvPr/>
            </p:nvSpPr>
            <p:spPr>
              <a:xfrm>
                <a:off x="635789" y="5485720"/>
                <a:ext cx="251993" cy="246221"/>
              </a:xfrm>
              <a:prstGeom prst="rect">
                <a:avLst/>
              </a:prstGeom>
              <a:noFill/>
            </p:spPr>
            <p:txBody>
              <a:bodyPr wrap="none" rtlCol="0">
                <a:spAutoFit/>
              </a:bodyPr>
              <a:lstStyle/>
              <a:p>
                <a:r>
                  <a:rPr lang="en-US" sz="1000" dirty="0" smtClean="0">
                    <a:solidFill>
                      <a:srgbClr val="C00000"/>
                    </a:solidFill>
                  </a:rPr>
                  <a:t>b</a:t>
                </a:r>
                <a:endParaRPr lang="en-US" sz="1000" dirty="0">
                  <a:solidFill>
                    <a:srgbClr val="C00000"/>
                  </a:solidFill>
                </a:endParaRPr>
              </a:p>
            </p:txBody>
          </p:sp>
          <p:sp>
            <p:nvSpPr>
              <p:cNvPr id="32" name="TextBox 31"/>
              <p:cNvSpPr txBox="1"/>
              <p:nvPr/>
            </p:nvSpPr>
            <p:spPr>
              <a:xfrm>
                <a:off x="447680" y="5643562"/>
                <a:ext cx="239168" cy="246221"/>
              </a:xfrm>
              <a:prstGeom prst="rect">
                <a:avLst/>
              </a:prstGeom>
              <a:noFill/>
            </p:spPr>
            <p:txBody>
              <a:bodyPr wrap="none" rtlCol="0">
                <a:spAutoFit/>
              </a:bodyPr>
              <a:lstStyle/>
              <a:p>
                <a:r>
                  <a:rPr lang="en-US" sz="1000" dirty="0" smtClean="0">
                    <a:solidFill>
                      <a:schemeClr val="tx1">
                        <a:lumMod val="85000"/>
                        <a:lumOff val="15000"/>
                      </a:schemeClr>
                    </a:solidFill>
                  </a:rPr>
                  <a:t>c</a:t>
                </a:r>
                <a:endParaRPr lang="en-US" sz="1000" dirty="0">
                  <a:solidFill>
                    <a:schemeClr val="tx1">
                      <a:lumMod val="85000"/>
                      <a:lumOff val="15000"/>
                    </a:schemeClr>
                  </a:solidFill>
                </a:endParaRPr>
              </a:p>
            </p:txBody>
          </p:sp>
        </p:grpSp>
        <p:sp>
          <p:nvSpPr>
            <p:cNvPr id="33" name="TextBox 32"/>
            <p:cNvSpPr txBox="1"/>
            <p:nvPr/>
          </p:nvSpPr>
          <p:spPr>
            <a:xfrm>
              <a:off x="3733800" y="1640919"/>
              <a:ext cx="1828800" cy="1169551"/>
            </a:xfrm>
            <a:prstGeom prst="rect">
              <a:avLst/>
            </a:prstGeom>
            <a:noFill/>
          </p:spPr>
          <p:txBody>
            <a:bodyPr wrap="square" rtlCol="0">
              <a:spAutoFit/>
            </a:bodyPr>
            <a:lstStyle/>
            <a:p>
              <a:r>
                <a:rPr lang="en-US" sz="1000" dirty="0" smtClean="0"/>
                <a:t>Such a path allows us to add one edge to the matching, since the number of unmatched edges is one greater than the number of matched edges. </a:t>
              </a:r>
            </a:p>
          </p:txBody>
        </p:sp>
        <p:sp>
          <p:nvSpPr>
            <p:cNvPr id="34" name="TextBox 33"/>
            <p:cNvSpPr txBox="1"/>
            <p:nvPr/>
          </p:nvSpPr>
          <p:spPr>
            <a:xfrm>
              <a:off x="3733800" y="3810000"/>
              <a:ext cx="923821" cy="553998"/>
            </a:xfrm>
            <a:prstGeom prst="rect">
              <a:avLst/>
            </a:prstGeom>
            <a:noFill/>
          </p:spPr>
          <p:txBody>
            <a:bodyPr wrap="square" rtlCol="0">
              <a:spAutoFit/>
            </a:bodyPr>
            <a:lstStyle/>
            <a:p>
              <a:endParaRPr lang="en-US" sz="1000" dirty="0" smtClean="0"/>
            </a:p>
            <a:p>
              <a:endParaRPr lang="en-US" sz="1000" dirty="0" smtClean="0"/>
            </a:p>
            <a:p>
              <a:r>
                <a:rPr lang="en-US" sz="1000" dirty="0" smtClean="0"/>
                <a:t> </a:t>
              </a:r>
            </a:p>
          </p:txBody>
        </p:sp>
        <p:sp>
          <p:nvSpPr>
            <p:cNvPr id="35" name="TextBox 34"/>
            <p:cNvSpPr txBox="1"/>
            <p:nvPr/>
          </p:nvSpPr>
          <p:spPr>
            <a:xfrm>
              <a:off x="5638801" y="1600200"/>
              <a:ext cx="2057400" cy="1169551"/>
            </a:xfrm>
            <a:prstGeom prst="rect">
              <a:avLst/>
            </a:prstGeom>
            <a:noFill/>
          </p:spPr>
          <p:txBody>
            <a:bodyPr wrap="square" rtlCol="0">
              <a:spAutoFit/>
            </a:bodyPr>
            <a:lstStyle/>
            <a:p>
              <a:r>
                <a:rPr lang="en-US" sz="1000" dirty="0" smtClean="0"/>
                <a:t>5. Repeat 3-4 until all unmatched riders have been</a:t>
              </a:r>
            </a:p>
            <a:p>
              <a:r>
                <a:rPr lang="en-US" sz="1000" dirty="0" smtClean="0"/>
                <a:t>tried.</a:t>
              </a:r>
            </a:p>
            <a:p>
              <a:endParaRPr lang="en-US" sz="1000" dirty="0" smtClean="0"/>
            </a:p>
            <a:p>
              <a:r>
                <a:rPr lang="en-US" sz="1000" dirty="0" smtClean="0"/>
                <a:t>This produces a maximal matching:</a:t>
              </a:r>
            </a:p>
            <a:p>
              <a:endParaRPr lang="en-US" sz="1000" dirty="0" smtClean="0"/>
            </a:p>
          </p:txBody>
        </p:sp>
        <p:grpSp>
          <p:nvGrpSpPr>
            <p:cNvPr id="15" name="Group 139"/>
            <p:cNvGrpSpPr/>
            <p:nvPr/>
          </p:nvGrpSpPr>
          <p:grpSpPr>
            <a:xfrm>
              <a:off x="4648200" y="2895600"/>
              <a:ext cx="609600" cy="1066800"/>
              <a:chOff x="4572000" y="2895600"/>
              <a:chExt cx="609600" cy="1066800"/>
            </a:xfrm>
          </p:grpSpPr>
          <p:sp>
            <p:nvSpPr>
              <p:cNvPr id="36" name="Rounded Rectangle 35"/>
              <p:cNvSpPr/>
              <p:nvPr/>
            </p:nvSpPr>
            <p:spPr>
              <a:xfrm>
                <a:off x="4572000" y="2895600"/>
                <a:ext cx="6096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7" name="Oval 36"/>
              <p:cNvSpPr/>
              <p:nvPr/>
            </p:nvSpPr>
            <p:spPr>
              <a:xfrm>
                <a:off x="4665785" y="3132667"/>
                <a:ext cx="93785" cy="913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665785" y="3383316"/>
                <a:ext cx="93785" cy="913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665785" y="3633964"/>
                <a:ext cx="93785" cy="913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998720" y="3811764"/>
                <a:ext cx="93785" cy="9136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4998720" y="3258608"/>
                <a:ext cx="93785" cy="9136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Oval 41"/>
              <p:cNvSpPr/>
              <p:nvPr/>
            </p:nvSpPr>
            <p:spPr>
              <a:xfrm>
                <a:off x="4994030" y="2982031"/>
                <a:ext cx="93785" cy="9136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p:cNvSpPr/>
              <p:nvPr/>
            </p:nvSpPr>
            <p:spPr>
              <a:xfrm>
                <a:off x="4998720" y="3535186"/>
                <a:ext cx="93785" cy="9136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4" name="Straight Connector 43"/>
              <p:cNvCxnSpPr>
                <a:stCxn id="39" idx="6"/>
                <a:endCxn id="40" idx="2"/>
              </p:cNvCxnSpPr>
              <p:nvPr/>
            </p:nvCxnSpPr>
            <p:spPr>
              <a:xfrm>
                <a:off x="4759570" y="3679649"/>
                <a:ext cx="239150" cy="17780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7" idx="6"/>
                <a:endCxn id="42" idx="2"/>
              </p:cNvCxnSpPr>
              <p:nvPr/>
            </p:nvCxnSpPr>
            <p:spPr>
              <a:xfrm flipV="1">
                <a:off x="4759570" y="3027716"/>
                <a:ext cx="234461" cy="150636"/>
              </a:xfrm>
              <a:prstGeom prst="line">
                <a:avLst/>
              </a:prstGeom>
              <a:ln w="25400">
                <a:solidFill>
                  <a:srgbClr val="C00000"/>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7" idx="6"/>
                <a:endCxn id="41" idx="2"/>
              </p:cNvCxnSpPr>
              <p:nvPr/>
            </p:nvCxnSpPr>
            <p:spPr>
              <a:xfrm>
                <a:off x="4759570" y="3178352"/>
                <a:ext cx="239150" cy="125942"/>
              </a:xfrm>
              <a:prstGeom prst="line">
                <a:avLst/>
              </a:prstGeom>
              <a:ln w="25400">
                <a:solidFill>
                  <a:schemeClr val="bg1">
                    <a:lumMod val="50000"/>
                  </a:schemeClr>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8" idx="6"/>
                <a:endCxn id="41" idx="2"/>
              </p:cNvCxnSpPr>
              <p:nvPr/>
            </p:nvCxnSpPr>
            <p:spPr>
              <a:xfrm flipV="1">
                <a:off x="4759570" y="3304293"/>
                <a:ext cx="239150" cy="124707"/>
              </a:xfrm>
              <a:prstGeom prst="line">
                <a:avLst/>
              </a:prstGeom>
              <a:ln w="25400">
                <a:solidFill>
                  <a:srgbClr val="C00000"/>
                </a:solidFill>
                <a:headEnd type="none" w="lg" len="med"/>
                <a:tailEnd type="none" w="lg" len="med"/>
              </a:ln>
              <a:effectLst>
                <a:innerShdw blurRad="63500" dist="50800" dir="2700000">
                  <a:prstClr val="black">
                    <a:alpha val="50000"/>
                  </a:prstClr>
                </a:innerShdw>
              </a:effectLst>
              <a:scene3d>
                <a:camera prst="orthographicFront">
                  <a:rot lat="20998876" lon="294231" rev="26518"/>
                </a:camera>
                <a:lightRig rig="threePt" dir="t"/>
              </a:scene3d>
              <a:sp3d extrusionH="158750">
                <a:bevelT w="152400" h="31750"/>
                <a:bevelB w="63500" h="50800"/>
              </a:sp3d>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6"/>
                <a:endCxn id="43" idx="2"/>
              </p:cNvCxnSpPr>
              <p:nvPr/>
            </p:nvCxnSpPr>
            <p:spPr>
              <a:xfrm flipV="1">
                <a:off x="4759570" y="3580871"/>
                <a:ext cx="239150" cy="98778"/>
              </a:xfrm>
              <a:prstGeom prst="line">
                <a:avLst/>
              </a:prstGeom>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8" idx="6"/>
                <a:endCxn id="43" idx="2"/>
              </p:cNvCxnSpPr>
              <p:nvPr/>
            </p:nvCxnSpPr>
            <p:spPr>
              <a:xfrm>
                <a:off x="4759570" y="3429001"/>
                <a:ext cx="239150" cy="15187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24400" y="2895600"/>
                <a:ext cx="245580" cy="246221"/>
              </a:xfrm>
              <a:prstGeom prst="rect">
                <a:avLst/>
              </a:prstGeom>
              <a:noFill/>
            </p:spPr>
            <p:txBody>
              <a:bodyPr wrap="none" rtlCol="0">
                <a:spAutoFit/>
              </a:bodyPr>
              <a:lstStyle/>
              <a:p>
                <a:r>
                  <a:rPr lang="en-US" sz="1000" dirty="0" smtClean="0">
                    <a:solidFill>
                      <a:srgbClr val="C00000"/>
                    </a:solidFill>
                  </a:rPr>
                  <a:t>a</a:t>
                </a:r>
              </a:p>
            </p:txBody>
          </p:sp>
          <p:sp>
            <p:nvSpPr>
              <p:cNvPr id="51" name="TextBox 50"/>
              <p:cNvSpPr txBox="1"/>
              <p:nvPr/>
            </p:nvSpPr>
            <p:spPr>
              <a:xfrm>
                <a:off x="4814889" y="3067052"/>
                <a:ext cx="251992" cy="246221"/>
              </a:xfrm>
              <a:prstGeom prst="rect">
                <a:avLst/>
              </a:prstGeom>
              <a:noFill/>
            </p:spPr>
            <p:txBody>
              <a:bodyPr wrap="none" rtlCol="0">
                <a:spAutoFit/>
              </a:bodyPr>
              <a:lstStyle/>
              <a:p>
                <a:r>
                  <a:rPr lang="en-US" sz="1000" dirty="0" smtClean="0">
                    <a:solidFill>
                      <a:schemeClr val="tx1">
                        <a:lumMod val="75000"/>
                        <a:lumOff val="25000"/>
                      </a:schemeClr>
                    </a:solidFill>
                  </a:rPr>
                  <a:t>b</a:t>
                </a:r>
              </a:p>
            </p:txBody>
          </p:sp>
          <p:sp>
            <p:nvSpPr>
              <p:cNvPr id="52" name="TextBox 51"/>
              <p:cNvSpPr txBox="1"/>
              <p:nvPr/>
            </p:nvSpPr>
            <p:spPr>
              <a:xfrm>
                <a:off x="4685466" y="3200400"/>
                <a:ext cx="239168" cy="246221"/>
              </a:xfrm>
              <a:prstGeom prst="rect">
                <a:avLst/>
              </a:prstGeom>
              <a:noFill/>
            </p:spPr>
            <p:txBody>
              <a:bodyPr wrap="none" rtlCol="0">
                <a:spAutoFit/>
              </a:bodyPr>
              <a:lstStyle/>
              <a:p>
                <a:r>
                  <a:rPr lang="en-US" sz="1000" dirty="0" smtClean="0">
                    <a:solidFill>
                      <a:srgbClr val="C00000"/>
                    </a:solidFill>
                  </a:rPr>
                  <a:t>c</a:t>
                </a:r>
              </a:p>
            </p:txBody>
          </p:sp>
        </p:grpSp>
        <p:grpSp>
          <p:nvGrpSpPr>
            <p:cNvPr id="139" name="Group 138"/>
            <p:cNvGrpSpPr/>
            <p:nvPr/>
          </p:nvGrpSpPr>
          <p:grpSpPr>
            <a:xfrm>
              <a:off x="7620000" y="1600200"/>
              <a:ext cx="1295400" cy="4267200"/>
              <a:chOff x="7620000" y="1600200"/>
              <a:chExt cx="1295400" cy="4267200"/>
            </a:xfrm>
          </p:grpSpPr>
          <p:sp>
            <p:nvSpPr>
              <p:cNvPr id="53" name="Rounded Rectangle 52"/>
              <p:cNvSpPr/>
              <p:nvPr/>
            </p:nvSpPr>
            <p:spPr>
              <a:xfrm>
                <a:off x="7620000" y="1600200"/>
                <a:ext cx="1295400" cy="4267200"/>
              </a:xfrm>
              <a:prstGeom prst="roundRect">
                <a:avLst/>
              </a:prstGeom>
              <a:solidFill>
                <a:schemeClr val="bg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4" name="Oval 53"/>
              <p:cNvSpPr/>
              <p:nvPr/>
            </p:nvSpPr>
            <p:spPr>
              <a:xfrm>
                <a:off x="7819293" y="2311400"/>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819293" y="2978150"/>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819293" y="3644901"/>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819293" y="4311650"/>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819293" y="4978400"/>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819293" y="2644775"/>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819293" y="3311526"/>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819293" y="3978274"/>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819293" y="4645025"/>
                <a:ext cx="199293" cy="1778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516815" y="2933701"/>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Oval 63"/>
              <p:cNvSpPr/>
              <p:nvPr/>
            </p:nvSpPr>
            <p:spPr>
              <a:xfrm>
                <a:off x="8516815" y="3600450"/>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Oval 64"/>
              <p:cNvSpPr/>
              <p:nvPr/>
            </p:nvSpPr>
            <p:spPr>
              <a:xfrm>
                <a:off x="8516815" y="4267200"/>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6" name="Oval 65"/>
              <p:cNvSpPr/>
              <p:nvPr/>
            </p:nvSpPr>
            <p:spPr>
              <a:xfrm>
                <a:off x="8516815" y="4933950"/>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7" name="Oval 66"/>
              <p:cNvSpPr/>
              <p:nvPr/>
            </p:nvSpPr>
            <p:spPr>
              <a:xfrm>
                <a:off x="8516815" y="5600701"/>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p:cNvSpPr/>
              <p:nvPr/>
            </p:nvSpPr>
            <p:spPr>
              <a:xfrm>
                <a:off x="8516815" y="3267074"/>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9" name="Oval 68"/>
              <p:cNvSpPr/>
              <p:nvPr/>
            </p:nvSpPr>
            <p:spPr>
              <a:xfrm>
                <a:off x="8516815" y="3933825"/>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p:cNvSpPr/>
              <p:nvPr/>
            </p:nvSpPr>
            <p:spPr>
              <a:xfrm>
                <a:off x="8516815" y="4600575"/>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1" name="Oval 70"/>
              <p:cNvSpPr/>
              <p:nvPr/>
            </p:nvSpPr>
            <p:spPr>
              <a:xfrm>
                <a:off x="8516815" y="5267326"/>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 name="Oval 71"/>
              <p:cNvSpPr/>
              <p:nvPr/>
            </p:nvSpPr>
            <p:spPr>
              <a:xfrm>
                <a:off x="8516815" y="2000250"/>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3" name="Oval 72"/>
              <p:cNvSpPr/>
              <p:nvPr/>
            </p:nvSpPr>
            <p:spPr>
              <a:xfrm>
                <a:off x="8516815" y="2667000"/>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4" name="Oval 73"/>
              <p:cNvSpPr/>
              <p:nvPr/>
            </p:nvSpPr>
            <p:spPr>
              <a:xfrm>
                <a:off x="8516815" y="1666874"/>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 name="Oval 74"/>
              <p:cNvSpPr/>
              <p:nvPr/>
            </p:nvSpPr>
            <p:spPr>
              <a:xfrm>
                <a:off x="8516815" y="2333625"/>
                <a:ext cx="199293"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6" name="Straight Connector 75"/>
              <p:cNvCxnSpPr/>
              <p:nvPr/>
            </p:nvCxnSpPr>
            <p:spPr>
              <a:xfrm rot="5400000" flipH="1" flipV="1">
                <a:off x="7962277" y="1782899"/>
                <a:ext cx="581662" cy="527416"/>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H="1">
                <a:off x="7973389" y="3145923"/>
                <a:ext cx="559439" cy="527416"/>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18585" y="5067301"/>
                <a:ext cx="527416" cy="559439"/>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018585" y="1755775"/>
                <a:ext cx="498231" cy="3311526"/>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018585" y="2755901"/>
                <a:ext cx="498231" cy="977901"/>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018585" y="4400550"/>
                <a:ext cx="498231" cy="622301"/>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8018585" y="4022726"/>
                <a:ext cx="498231" cy="44450"/>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018585" y="2422526"/>
                <a:ext cx="498231" cy="311150"/>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018585" y="4356101"/>
                <a:ext cx="498231" cy="377826"/>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8018585" y="3355975"/>
                <a:ext cx="498231" cy="44450"/>
              </a:xfrm>
              <a:prstGeom prst="line">
                <a:avLst/>
              </a:prstGeom>
              <a:solidFill>
                <a:schemeClr val="bg2">
                  <a:lumMod val="75000"/>
                </a:schemeClr>
              </a:solidFill>
              <a:ln w="254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018585" y="3400426"/>
                <a:ext cx="498231" cy="955674"/>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018585" y="4067175"/>
                <a:ext cx="498231" cy="1289050"/>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018585" y="4689476"/>
                <a:ext cx="498231" cy="44450"/>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18585" y="2400301"/>
                <a:ext cx="498231" cy="22226"/>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018585" y="5022850"/>
                <a:ext cx="498231" cy="44450"/>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5" idx="6"/>
                <a:endCxn id="73" idx="2"/>
              </p:cNvCxnSpPr>
              <p:nvPr/>
            </p:nvCxnSpPr>
            <p:spPr>
              <a:xfrm flipV="1">
                <a:off x="8018585" y="2755901"/>
                <a:ext cx="498231" cy="311150"/>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5" idx="6"/>
                <a:endCxn id="72" idx="2"/>
              </p:cNvCxnSpPr>
              <p:nvPr/>
            </p:nvCxnSpPr>
            <p:spPr>
              <a:xfrm flipV="1">
                <a:off x="8018585" y="2089150"/>
                <a:ext cx="498231" cy="977901"/>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6" idx="6"/>
                <a:endCxn id="63" idx="2"/>
              </p:cNvCxnSpPr>
              <p:nvPr/>
            </p:nvCxnSpPr>
            <p:spPr>
              <a:xfrm flipV="1">
                <a:off x="8018585" y="3022600"/>
                <a:ext cx="498231" cy="711200"/>
              </a:xfrm>
              <a:prstGeom prst="line">
                <a:avLst/>
              </a:prstGeom>
              <a:solidFill>
                <a:schemeClr val="bg2">
                  <a:lumMod val="75000"/>
                </a:schemeClr>
              </a:solidFill>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5" name="Group 3341"/>
            <p:cNvGrpSpPr/>
            <p:nvPr/>
          </p:nvGrpSpPr>
          <p:grpSpPr>
            <a:xfrm>
              <a:off x="228600" y="1828800"/>
              <a:ext cx="1219200" cy="3962400"/>
              <a:chOff x="3276600" y="2438400"/>
              <a:chExt cx="1066800" cy="3962400"/>
            </a:xfrm>
          </p:grpSpPr>
          <p:grpSp>
            <p:nvGrpSpPr>
              <p:cNvPr id="138" name="Group 3050"/>
              <p:cNvGrpSpPr/>
              <p:nvPr/>
            </p:nvGrpSpPr>
            <p:grpSpPr>
              <a:xfrm>
                <a:off x="3276600" y="2438400"/>
                <a:ext cx="1066800" cy="3962400"/>
                <a:chOff x="228600" y="2895600"/>
                <a:chExt cx="990600" cy="3657600"/>
              </a:xfrm>
            </p:grpSpPr>
            <p:sp>
              <p:nvSpPr>
                <p:cNvPr id="114" name="Rounded Rectangle 113"/>
                <p:cNvSpPr/>
                <p:nvPr/>
              </p:nvSpPr>
              <p:spPr>
                <a:xfrm>
                  <a:off x="228600" y="2895600"/>
                  <a:ext cx="990600" cy="3657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5" name="Oval 114"/>
                <p:cNvSpPr/>
                <p:nvPr/>
              </p:nvSpPr>
              <p:spPr>
                <a:xfrm>
                  <a:off x="3810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81000" y="40767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81000" y="4648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1000" y="52197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81000" y="5791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81000" y="37909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381000" y="43624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81000" y="49339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81000" y="55054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914400" y="4038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p:cNvSpPr/>
                <p:nvPr/>
              </p:nvSpPr>
              <p:spPr>
                <a:xfrm>
                  <a:off x="914400" y="46101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p:cNvSpPr/>
                <p:nvPr/>
              </p:nvSpPr>
              <p:spPr>
                <a:xfrm>
                  <a:off x="914400" y="5181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p:cNvSpPr/>
                <p:nvPr/>
              </p:nvSpPr>
              <p:spPr>
                <a:xfrm>
                  <a:off x="914400" y="57531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 name="Oval 127"/>
                <p:cNvSpPr/>
                <p:nvPr/>
              </p:nvSpPr>
              <p:spPr>
                <a:xfrm>
                  <a:off x="914400" y="6324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 name="Oval 128"/>
                <p:cNvSpPr/>
                <p:nvPr/>
              </p:nvSpPr>
              <p:spPr>
                <a:xfrm>
                  <a:off x="914400" y="43243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 name="Oval 129"/>
                <p:cNvSpPr/>
                <p:nvPr/>
              </p:nvSpPr>
              <p:spPr>
                <a:xfrm>
                  <a:off x="914400" y="48958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 name="Oval 130"/>
                <p:cNvSpPr/>
                <p:nvPr/>
              </p:nvSpPr>
              <p:spPr>
                <a:xfrm>
                  <a:off x="914400" y="54673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 name="Oval 131"/>
                <p:cNvSpPr/>
                <p:nvPr/>
              </p:nvSpPr>
              <p:spPr>
                <a:xfrm>
                  <a:off x="914400" y="60388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 name="Oval 132"/>
                <p:cNvSpPr/>
                <p:nvPr/>
              </p:nvSpPr>
              <p:spPr>
                <a:xfrm>
                  <a:off x="914400" y="32385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 name="Oval 133"/>
                <p:cNvSpPr/>
                <p:nvPr/>
              </p:nvSpPr>
              <p:spPr>
                <a:xfrm>
                  <a:off x="914400" y="3810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 name="Oval 134"/>
                <p:cNvSpPr/>
                <p:nvPr/>
              </p:nvSpPr>
              <p:spPr>
                <a:xfrm>
                  <a:off x="914400" y="29527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 name="Oval 135"/>
                <p:cNvSpPr/>
                <p:nvPr/>
              </p:nvSpPr>
              <p:spPr>
                <a:xfrm>
                  <a:off x="914400" y="352425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96" name="Straight Connector 95"/>
              <p:cNvCxnSpPr/>
              <p:nvPr/>
            </p:nvCxnSpPr>
            <p:spPr>
              <a:xfrm rot="5400000" flipH="1" flipV="1">
                <a:off x="3527925" y="2635749"/>
                <a:ext cx="540115" cy="434342"/>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H="1">
                <a:off x="3538244" y="3901415"/>
                <a:ext cx="519478" cy="434342"/>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604846" y="5657850"/>
                <a:ext cx="434342" cy="519478"/>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3604846" y="2582862"/>
                <a:ext cx="410308" cy="3074988"/>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604846" y="3511550"/>
                <a:ext cx="410308" cy="90805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604846" y="5038725"/>
                <a:ext cx="410308" cy="57785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3604846" y="4687888"/>
                <a:ext cx="410308" cy="4127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3604846" y="3201988"/>
                <a:ext cx="410308" cy="28892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3604846" y="4997450"/>
                <a:ext cx="410308" cy="350838"/>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3604846" y="4068762"/>
                <a:ext cx="410308" cy="4127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604846" y="4110038"/>
                <a:ext cx="410308" cy="887412"/>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604846" y="4729163"/>
                <a:ext cx="410308" cy="119697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604846" y="5307013"/>
                <a:ext cx="410308" cy="4127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3604846" y="3181350"/>
                <a:ext cx="410308" cy="20638"/>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3604846" y="5616575"/>
                <a:ext cx="410308" cy="4127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16" idx="6"/>
                <a:endCxn id="134" idx="2"/>
              </p:cNvCxnSpPr>
              <p:nvPr/>
            </p:nvCxnSpPr>
            <p:spPr>
              <a:xfrm flipV="1">
                <a:off x="3604846" y="3511550"/>
                <a:ext cx="410308" cy="28892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6" idx="6"/>
                <a:endCxn id="133" idx="2"/>
              </p:cNvCxnSpPr>
              <p:nvPr/>
            </p:nvCxnSpPr>
            <p:spPr>
              <a:xfrm flipV="1">
                <a:off x="3604846" y="2892425"/>
                <a:ext cx="410308" cy="90805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7" idx="6"/>
                <a:endCxn id="124" idx="2"/>
              </p:cNvCxnSpPr>
              <p:nvPr/>
            </p:nvCxnSpPr>
            <p:spPr>
              <a:xfrm flipV="1">
                <a:off x="3604846" y="3759200"/>
                <a:ext cx="410308" cy="660400"/>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715000" y="2667000"/>
              <a:ext cx="1905000" cy="1169551"/>
            </a:xfrm>
            <a:prstGeom prst="rect">
              <a:avLst/>
            </a:prstGeom>
            <a:noFill/>
          </p:spPr>
          <p:txBody>
            <a:bodyPr wrap="square" rtlCol="0">
              <a:spAutoFit/>
            </a:bodyPr>
            <a:lstStyle/>
            <a:p>
              <a:r>
                <a:rPr lang="en-US" sz="1000" dirty="0" smtClean="0"/>
                <a:t>6.  Add all matched riders to their rideshares.</a:t>
              </a:r>
            </a:p>
            <a:p>
              <a:endParaRPr lang="en-US" sz="1000" dirty="0" smtClean="0"/>
            </a:p>
            <a:p>
              <a:r>
                <a:rPr lang="en-US" sz="1000" dirty="0" smtClean="0"/>
                <a:t>7. Repeat 2-6, until no more augmenting paths exist.</a:t>
              </a:r>
            </a:p>
            <a:p>
              <a:endParaRPr lang="en-US" sz="1000" dirty="0" smtClean="0"/>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Brute Force Optimizer</a:t>
            </a:r>
            <a:endParaRPr lang="en-US" dirty="0"/>
          </a:p>
        </p:txBody>
      </p:sp>
      <p:grpSp>
        <p:nvGrpSpPr>
          <p:cNvPr id="1720" name="Group 1719"/>
          <p:cNvGrpSpPr/>
          <p:nvPr/>
        </p:nvGrpSpPr>
        <p:grpSpPr>
          <a:xfrm>
            <a:off x="1828800" y="1981200"/>
            <a:ext cx="6781800" cy="3200400"/>
            <a:chOff x="1828800" y="1981200"/>
            <a:chExt cx="6781800" cy="3200400"/>
          </a:xfrm>
        </p:grpSpPr>
        <p:sp>
          <p:nvSpPr>
            <p:cNvPr id="4" name="Oval 3"/>
            <p:cNvSpPr/>
            <p:nvPr/>
          </p:nvSpPr>
          <p:spPr>
            <a:xfrm>
              <a:off x="4038600" y="3657600"/>
              <a:ext cx="228600" cy="2286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5" name="Picture 2" descr="C:\Documents and Settings\Yoni\Local Settings\Temporary Internet Files\Content.IE5\7IV4K8HH\MCj03798970000[1].wmf"/>
            <p:cNvPicPr>
              <a:picLocks noChangeAspect="1" noChangeArrowheads="1"/>
            </p:cNvPicPr>
            <p:nvPr/>
          </p:nvPicPr>
          <p:blipFill>
            <a:blip r:embed="rId3"/>
            <a:srcRect/>
            <a:stretch>
              <a:fillRect/>
            </a:stretch>
          </p:blipFill>
          <p:spPr bwMode="auto">
            <a:xfrm>
              <a:off x="3276600" y="3352800"/>
              <a:ext cx="990600" cy="799353"/>
            </a:xfrm>
            <a:prstGeom prst="rect">
              <a:avLst/>
            </a:prstGeom>
            <a:noFill/>
          </p:spPr>
        </p:pic>
        <p:sp>
          <p:nvSpPr>
            <p:cNvPr id="6" name="TextBox 5"/>
            <p:cNvSpPr txBox="1"/>
            <p:nvPr/>
          </p:nvSpPr>
          <p:spPr>
            <a:xfrm>
              <a:off x="2057400" y="1981200"/>
              <a:ext cx="1933543" cy="307777"/>
            </a:xfrm>
            <a:prstGeom prst="rect">
              <a:avLst/>
            </a:prstGeom>
            <a:noFill/>
          </p:spPr>
          <p:txBody>
            <a:bodyPr wrap="none" rtlCol="0">
              <a:spAutoFit/>
            </a:bodyPr>
            <a:lstStyle/>
            <a:p>
              <a:r>
                <a:rPr lang="en-US" sz="1400" dirty="0" smtClean="0"/>
                <a:t>1. Get seed Solution</a:t>
              </a:r>
              <a:endParaRPr lang="en-US" sz="1400" dirty="0"/>
            </a:p>
          </p:txBody>
        </p:sp>
        <p:sp>
          <p:nvSpPr>
            <p:cNvPr id="7" name="Oval 6"/>
            <p:cNvSpPr/>
            <p:nvPr/>
          </p:nvSpPr>
          <p:spPr>
            <a:xfrm>
              <a:off x="6096000" y="4495800"/>
              <a:ext cx="381000" cy="381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Oval 7"/>
            <p:cNvSpPr/>
            <p:nvPr/>
          </p:nvSpPr>
          <p:spPr>
            <a:xfrm>
              <a:off x="2362200" y="2438400"/>
              <a:ext cx="304800" cy="304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3352800" y="37338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3131"/>
            <p:cNvGrpSpPr/>
            <p:nvPr/>
          </p:nvGrpSpPr>
          <p:grpSpPr>
            <a:xfrm>
              <a:off x="1828800" y="3429000"/>
              <a:ext cx="1371600" cy="1371600"/>
              <a:chOff x="4648200" y="4876800"/>
              <a:chExt cx="1371600" cy="1371600"/>
            </a:xfrm>
          </p:grpSpPr>
          <p:grpSp>
            <p:nvGrpSpPr>
              <p:cNvPr id="10" name="Group 1837"/>
              <p:cNvGrpSpPr/>
              <p:nvPr/>
            </p:nvGrpSpPr>
            <p:grpSpPr>
              <a:xfrm>
                <a:off x="4876800" y="4876800"/>
                <a:ext cx="762000" cy="685800"/>
                <a:chOff x="6096000" y="4114800"/>
                <a:chExt cx="762000" cy="685800"/>
              </a:xfrm>
            </p:grpSpPr>
            <p:grpSp>
              <p:nvGrpSpPr>
                <p:cNvPr id="11" name="Group 560"/>
                <p:cNvGrpSpPr/>
                <p:nvPr/>
              </p:nvGrpSpPr>
              <p:grpSpPr>
                <a:xfrm>
                  <a:off x="6096000" y="4343400"/>
                  <a:ext cx="457200" cy="457200"/>
                  <a:chOff x="6400800" y="3962400"/>
                  <a:chExt cx="1066800" cy="990600"/>
                </a:xfrm>
              </p:grpSpPr>
              <p:sp>
                <p:nvSpPr>
                  <p:cNvPr id="1560" name="Oval 1559"/>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1" name="Oval 1560"/>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2" name="Oval 156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3" name="Oval 156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4" name="Oval 156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5" name="Oval 1564"/>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6" name="Oval 1565"/>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7" name="Oval 1566"/>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8" name="Oval 1567"/>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9" name="Oval 1568"/>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0" name="Oval 1569"/>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1" name="Oval 1570"/>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2" name="Oval 1571"/>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3" name="Oval 1572"/>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4" name="Oval 1573"/>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5" name="Oval 1574"/>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6" name="Oval 1575"/>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7" name="Oval 157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8" name="Oval 1577"/>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9" name="Oval 1578"/>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0" name="Oval 1579"/>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1" name="Oval 158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2" name="Oval 1581"/>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3" name="Oval 1582"/>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4" name="Oval 1583"/>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5" name="Oval 1584"/>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6" name="Oval 1585"/>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7" name="Oval 1586"/>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8" name="Oval 158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9" name="Oval 1588"/>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0" name="Oval 1589"/>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1" name="Oval 1590"/>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2" name="Oval 1591"/>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3" name="Oval 1592"/>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4" name="Oval 159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5" name="Oval 159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6" name="Oval 1595"/>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7" name="Oval 1596"/>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8" name="Oval 1597"/>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9" name="Oval 1598"/>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0" name="Oval 159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1" name="Oval 160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2" name="Oval 160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3" name="Oval 1602"/>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4" name="Oval 1603"/>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5" name="Oval 1604"/>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6" name="Oval 1605"/>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7" name="Oval 1606"/>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8" name="Oval 1607"/>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9" name="Oval 160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0" name="Oval 1609"/>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1" name="Oval 1610"/>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2" name="Oval 1611"/>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3" name="Oval 161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4" name="Oval 161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5" name="Oval 1614"/>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6" name="Oval 1615"/>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7" name="Oval 1616"/>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8" name="Oval 1617"/>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9" name="Oval 1618"/>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0" name="Oval 161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1" name="Oval 1620"/>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2" name="Oval 162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3" name="Oval 1622"/>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4" name="Oval 162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5" name="Oval 162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2" name="Group 1097"/>
                <p:cNvGrpSpPr/>
                <p:nvPr/>
              </p:nvGrpSpPr>
              <p:grpSpPr>
                <a:xfrm>
                  <a:off x="6400800" y="4343400"/>
                  <a:ext cx="457200" cy="457200"/>
                  <a:chOff x="6400800" y="3962400"/>
                  <a:chExt cx="1066800" cy="990600"/>
                </a:xfrm>
              </p:grpSpPr>
              <p:sp>
                <p:nvSpPr>
                  <p:cNvPr id="1494" name="Oval 1493"/>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5" name="Oval 1494"/>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6" name="Oval 149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7" name="Oval 149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8" name="Oval 149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9" name="Oval 1498"/>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0" name="Oval 1499"/>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1" name="Oval 1500"/>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2" name="Oval 1501"/>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3" name="Oval 1502"/>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4" name="Oval 1503"/>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5" name="Oval 1504"/>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6" name="Oval 1505"/>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7" name="Oval 1506"/>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8" name="Oval 1507"/>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9" name="Oval 1508"/>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0" name="Oval 1509"/>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1" name="Oval 151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2" name="Oval 1511"/>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3" name="Oval 1512"/>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4" name="Oval 1513"/>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5" name="Oval 151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6" name="Oval 1515"/>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7" name="Oval 1516"/>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8" name="Oval 1517"/>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9" name="Oval 1518"/>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0" name="Oval 1519"/>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1" name="Oval 1520"/>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2" name="Oval 152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3" name="Oval 1522"/>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4" name="Oval 1523"/>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5" name="Oval 1524"/>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6" name="Oval 1525"/>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7" name="Oval 1526"/>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8" name="Oval 152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9" name="Oval 152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0" name="Oval 1529"/>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1" name="Oval 1530"/>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2" name="Oval 1531"/>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3" name="Oval 1532"/>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4" name="Oval 153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5" name="Oval 153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6" name="Oval 153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7" name="Oval 1536"/>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8" name="Oval 1537"/>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9" name="Oval 1538"/>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0" name="Oval 1539"/>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1" name="Oval 1540"/>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2" name="Oval 1541"/>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3" name="Oval 154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4" name="Oval 1543"/>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5" name="Oval 1544"/>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6" name="Oval 1545"/>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7" name="Oval 154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8" name="Oval 154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49" name="Oval 1548"/>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0" name="Oval 1549"/>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1" name="Oval 1550"/>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2" name="Oval 1551"/>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3" name="Oval 1552"/>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4" name="Oval 155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5" name="Oval 1554"/>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6" name="Oval 155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7" name="Oval 1556"/>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8" name="Oval 155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9" name="Oval 155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3" name="Group 1164"/>
                <p:cNvGrpSpPr/>
                <p:nvPr/>
              </p:nvGrpSpPr>
              <p:grpSpPr>
                <a:xfrm>
                  <a:off x="6096000" y="4114800"/>
                  <a:ext cx="457200" cy="457200"/>
                  <a:chOff x="6400800" y="3962400"/>
                  <a:chExt cx="1066800" cy="990600"/>
                </a:xfrm>
              </p:grpSpPr>
              <p:sp>
                <p:nvSpPr>
                  <p:cNvPr id="1428" name="Oval 1427"/>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9" name="Oval 1428"/>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0" name="Oval 142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1" name="Oval 143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2" name="Oval 143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3" name="Oval 1432"/>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4" name="Oval 1433"/>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5" name="Oval 1434"/>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6" name="Oval 1435"/>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7" name="Oval 1436"/>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8" name="Oval 1437"/>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9" name="Oval 1438"/>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0" name="Oval 1439"/>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1" name="Oval 1440"/>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2" name="Oval 1441"/>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3" name="Oval 1442"/>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4" name="Oval 1443"/>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5" name="Oval 144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6" name="Oval 1445"/>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7" name="Oval 1446"/>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8" name="Oval 1447"/>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9" name="Oval 144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0" name="Oval 1449"/>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1" name="Oval 1450"/>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2" name="Oval 1451"/>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3" name="Oval 1452"/>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4" name="Oval 1453"/>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5" name="Oval 1454"/>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6" name="Oval 145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7" name="Oval 1456"/>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8" name="Oval 1457"/>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9" name="Oval 1458"/>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0" name="Oval 1459"/>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1" name="Oval 1460"/>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2" name="Oval 146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3" name="Oval 146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4" name="Oval 1463"/>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5" name="Oval 1464"/>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6" name="Oval 1465"/>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7" name="Oval 1466"/>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8" name="Oval 146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9" name="Oval 146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0" name="Oval 146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1" name="Oval 1470"/>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2" name="Oval 1471"/>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3" name="Oval 1472"/>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4" name="Oval 1473"/>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5" name="Oval 1474"/>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6" name="Oval 1475"/>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7" name="Oval 147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8" name="Oval 1477"/>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9" name="Oval 1478"/>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0" name="Oval 1479"/>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1" name="Oval 148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2" name="Oval 148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3" name="Oval 1482"/>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4" name="Oval 1483"/>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5" name="Oval 1484"/>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6" name="Oval 1485"/>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7" name="Oval 1486"/>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8" name="Oval 148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9" name="Oval 1488"/>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0" name="Oval 148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1" name="Oval 1490"/>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2" name="Oval 149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3" name="Oval 149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4" name="Group 1231"/>
                <p:cNvGrpSpPr/>
                <p:nvPr/>
              </p:nvGrpSpPr>
              <p:grpSpPr>
                <a:xfrm>
                  <a:off x="6400800" y="4191000"/>
                  <a:ext cx="457200" cy="457200"/>
                  <a:chOff x="6400800" y="3962400"/>
                  <a:chExt cx="1066800" cy="990600"/>
                </a:xfrm>
              </p:grpSpPr>
              <p:sp>
                <p:nvSpPr>
                  <p:cNvPr id="1362" name="Oval 1361"/>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3" name="Oval 1362"/>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4" name="Oval 136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5" name="Oval 136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6" name="Oval 136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7" name="Oval 1366"/>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8" name="Oval 1367"/>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9" name="Oval 1368"/>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0" name="Oval 1369"/>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1" name="Oval 1370"/>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2" name="Oval 1371"/>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3" name="Oval 1372"/>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4" name="Oval 1373"/>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5" name="Oval 1374"/>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6" name="Oval 1375"/>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7" name="Oval 1376"/>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8" name="Oval 1377"/>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9" name="Oval 137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0" name="Oval 1379"/>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1" name="Oval 1380"/>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2" name="Oval 1381"/>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3" name="Oval 138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4" name="Oval 1383"/>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5" name="Oval 1384"/>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6" name="Oval 1385"/>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7" name="Oval 1386"/>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8" name="Oval 1387"/>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9" name="Oval 1388"/>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0" name="Oval 138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1" name="Oval 1390"/>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2" name="Oval 1391"/>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3" name="Oval 1392"/>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4" name="Oval 1393"/>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5" name="Oval 1394"/>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6" name="Oval 139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7" name="Oval 139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8" name="Oval 1397"/>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9" name="Oval 1398"/>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0" name="Oval 1399"/>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1" name="Oval 1400"/>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2" name="Oval 140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3" name="Oval 140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4" name="Oval 140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5" name="Oval 1404"/>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6" name="Oval 1405"/>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7" name="Oval 1406"/>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8" name="Oval 1407"/>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9" name="Oval 1408"/>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0" name="Oval 1409"/>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1" name="Oval 141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2" name="Oval 1411"/>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3" name="Oval 1412"/>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4" name="Oval 1413"/>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5" name="Oval 141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6" name="Oval 141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7" name="Oval 1416"/>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8" name="Oval 1417"/>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9" name="Oval 1418"/>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0" name="Oval 1419"/>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1" name="Oval 1420"/>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2" name="Oval 142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3" name="Oval 1422"/>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4" name="Oval 142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5" name="Oval 1424"/>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6" name="Oval 142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7" name="Oval 142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15" name="Group 3130"/>
              <p:cNvGrpSpPr/>
              <p:nvPr/>
            </p:nvGrpSpPr>
            <p:grpSpPr>
              <a:xfrm>
                <a:off x="4648200" y="4876800"/>
                <a:ext cx="1371600" cy="1371600"/>
                <a:chOff x="4648200" y="4876800"/>
                <a:chExt cx="1371600" cy="1371600"/>
              </a:xfrm>
            </p:grpSpPr>
            <p:grpSp>
              <p:nvGrpSpPr>
                <p:cNvPr id="16" name="Group 1299"/>
                <p:cNvGrpSpPr/>
                <p:nvPr/>
              </p:nvGrpSpPr>
              <p:grpSpPr>
                <a:xfrm>
                  <a:off x="4648200" y="5486400"/>
                  <a:ext cx="762000" cy="685800"/>
                  <a:chOff x="6096000" y="4114800"/>
                  <a:chExt cx="762000" cy="685800"/>
                </a:xfrm>
              </p:grpSpPr>
              <p:grpSp>
                <p:nvGrpSpPr>
                  <p:cNvPr id="17" name="Group 560"/>
                  <p:cNvGrpSpPr/>
                  <p:nvPr/>
                </p:nvGrpSpPr>
                <p:grpSpPr>
                  <a:xfrm>
                    <a:off x="6096000" y="4343400"/>
                    <a:ext cx="457200" cy="457200"/>
                    <a:chOff x="6400800" y="3962400"/>
                    <a:chExt cx="1066800" cy="990600"/>
                  </a:xfrm>
                </p:grpSpPr>
                <p:sp>
                  <p:nvSpPr>
                    <p:cNvPr id="1292" name="Oval 1291"/>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3" name="Oval 1292"/>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4" name="Oval 129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5" name="Oval 129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6" name="Oval 129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7" name="Oval 1296"/>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8" name="Oval 1297"/>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9" name="Oval 1298"/>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0" name="Oval 1299"/>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1" name="Oval 1300"/>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2" name="Oval 1301"/>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3" name="Oval 1302"/>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4" name="Oval 1303"/>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5" name="Oval 1304"/>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6" name="Oval 1305"/>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7" name="Oval 1306"/>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8" name="Oval 1307"/>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9" name="Oval 130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0" name="Oval 1309"/>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1" name="Oval 1310"/>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2" name="Oval 1311"/>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3" name="Oval 131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4" name="Oval 1313"/>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5" name="Oval 1314"/>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6" name="Oval 1315"/>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7" name="Oval 1316"/>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8" name="Oval 1317"/>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9" name="Oval 1318"/>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0" name="Oval 131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1" name="Oval 1320"/>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2" name="Oval 1321"/>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3" name="Oval 1322"/>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4" name="Oval 1323"/>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5" name="Oval 1324"/>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6" name="Oval 132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7" name="Oval 132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8" name="Oval 1327"/>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9" name="Oval 1328"/>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0" name="Oval 1329"/>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1" name="Oval 1330"/>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2" name="Oval 133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3" name="Oval 133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4" name="Oval 133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5" name="Oval 1334"/>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6" name="Oval 1335"/>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7" name="Oval 1336"/>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8" name="Oval 1337"/>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9" name="Oval 1338"/>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0" name="Oval 1339"/>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1" name="Oval 134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2" name="Oval 1341"/>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3" name="Oval 1342"/>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4" name="Oval 1343"/>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5" name="Oval 134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6" name="Oval 134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7" name="Oval 1346"/>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8" name="Oval 1347"/>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9" name="Oval 1348"/>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0" name="Oval 1349"/>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1" name="Oval 1350"/>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2" name="Oval 135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3" name="Oval 1352"/>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4" name="Oval 135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5" name="Oval 1354"/>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6" name="Oval 135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7" name="Oval 135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8" name="Group 1097"/>
                  <p:cNvGrpSpPr/>
                  <p:nvPr/>
                </p:nvGrpSpPr>
                <p:grpSpPr>
                  <a:xfrm>
                    <a:off x="6400800" y="4343400"/>
                    <a:ext cx="457200" cy="457200"/>
                    <a:chOff x="6400800" y="3962400"/>
                    <a:chExt cx="1066800" cy="990600"/>
                  </a:xfrm>
                </p:grpSpPr>
                <p:sp>
                  <p:nvSpPr>
                    <p:cNvPr id="1226" name="Oval 1225"/>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7" name="Oval 1226"/>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8" name="Oval 122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9" name="Oval 122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0" name="Oval 122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1" name="Oval 1230"/>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2" name="Oval 1231"/>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3" name="Oval 1232"/>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4" name="Oval 1233"/>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5" name="Oval 1234"/>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6" name="Oval 1235"/>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7" name="Oval 1236"/>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8" name="Oval 1237"/>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9" name="Oval 1238"/>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0" name="Oval 1239"/>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1" name="Oval 1240"/>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2" name="Oval 1241"/>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3" name="Oval 124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4" name="Oval 1243"/>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5" name="Oval 1244"/>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6" name="Oval 1245"/>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7" name="Oval 124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8" name="Oval 1247"/>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9" name="Oval 1248"/>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0" name="Oval 1249"/>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1" name="Oval 1250"/>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2" name="Oval 1251"/>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3" name="Oval 1252"/>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4" name="Oval 125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5" name="Oval 1254"/>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6" name="Oval 1255"/>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7" name="Oval 1256"/>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8" name="Oval 1257"/>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9" name="Oval 1258"/>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0" name="Oval 125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1" name="Oval 126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2" name="Oval 1261"/>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3" name="Oval 1262"/>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4" name="Oval 1263"/>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5" name="Oval 1264"/>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6" name="Oval 126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7" name="Oval 126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8" name="Oval 126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9" name="Oval 1268"/>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0" name="Oval 1269"/>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1" name="Oval 1270"/>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2" name="Oval 1271"/>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3" name="Oval 1272"/>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4" name="Oval 1273"/>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5" name="Oval 127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6" name="Oval 1275"/>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7" name="Oval 1276"/>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8" name="Oval 1277"/>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9" name="Oval 127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0" name="Oval 127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1" name="Oval 1280"/>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2" name="Oval 1281"/>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3" name="Oval 1282"/>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4" name="Oval 1283"/>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5" name="Oval 1284"/>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6" name="Oval 128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7" name="Oval 1286"/>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8" name="Oval 128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9" name="Oval 1288"/>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0" name="Oval 128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1" name="Oval 129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9" name="Group 1164"/>
                  <p:cNvGrpSpPr/>
                  <p:nvPr/>
                </p:nvGrpSpPr>
                <p:grpSpPr>
                  <a:xfrm>
                    <a:off x="6096000" y="4114800"/>
                    <a:ext cx="457200" cy="457200"/>
                    <a:chOff x="6400800" y="3962400"/>
                    <a:chExt cx="1066800" cy="990600"/>
                  </a:xfrm>
                </p:grpSpPr>
                <p:sp>
                  <p:nvSpPr>
                    <p:cNvPr id="1160" name="Oval 1159"/>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1" name="Oval 1160"/>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2" name="Oval 116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3" name="Oval 116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4" name="Oval 116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5" name="Oval 1164"/>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6" name="Oval 1165"/>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7" name="Oval 1166"/>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8" name="Oval 1167"/>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9" name="Oval 1168"/>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0" name="Oval 1169"/>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1" name="Oval 1170"/>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2" name="Oval 1171"/>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3" name="Oval 1172"/>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4" name="Oval 1173"/>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5" name="Oval 1174"/>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6" name="Oval 1175"/>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7" name="Oval 117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8" name="Oval 1177"/>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9" name="Oval 1178"/>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0" name="Oval 1179"/>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1" name="Oval 118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2" name="Oval 1181"/>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3" name="Oval 1182"/>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4" name="Oval 1183"/>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5" name="Oval 1184"/>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6" name="Oval 1185"/>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7" name="Oval 1186"/>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8" name="Oval 118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9" name="Oval 1188"/>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0" name="Oval 1189"/>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1" name="Oval 1190"/>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2" name="Oval 1191"/>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3" name="Oval 1192"/>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4" name="Oval 119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5" name="Oval 119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6" name="Oval 1195"/>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7" name="Oval 1196"/>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8" name="Oval 1197"/>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9" name="Oval 1198"/>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0" name="Oval 119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1" name="Oval 120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2" name="Oval 120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3" name="Oval 1202"/>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4" name="Oval 1203"/>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5" name="Oval 1204"/>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6" name="Oval 1205"/>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7" name="Oval 1206"/>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8" name="Oval 1207"/>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9" name="Oval 120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0" name="Oval 1209"/>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1" name="Oval 1210"/>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2" name="Oval 1211"/>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3" name="Oval 121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4" name="Oval 121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5" name="Oval 1214"/>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6" name="Oval 1215"/>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7" name="Oval 1216"/>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8" name="Oval 1217"/>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9" name="Oval 1218"/>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0" name="Oval 121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1" name="Oval 1220"/>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2" name="Oval 122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3" name="Oval 1222"/>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4" name="Oval 122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5" name="Oval 122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0" name="Group 1231"/>
                  <p:cNvGrpSpPr/>
                  <p:nvPr/>
                </p:nvGrpSpPr>
                <p:grpSpPr>
                  <a:xfrm>
                    <a:off x="6400800" y="4191000"/>
                    <a:ext cx="457200" cy="457200"/>
                    <a:chOff x="6400800" y="3962400"/>
                    <a:chExt cx="1066800" cy="990600"/>
                  </a:xfrm>
                </p:grpSpPr>
                <p:sp>
                  <p:nvSpPr>
                    <p:cNvPr id="1094" name="Oval 1093"/>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5" name="Oval 1094"/>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6" name="Oval 109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7" name="Oval 109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8" name="Oval 109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9" name="Oval 1098"/>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0" name="Oval 1099"/>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1" name="Oval 1100"/>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2" name="Oval 1101"/>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3" name="Oval 1102"/>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4" name="Oval 1103"/>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5" name="Oval 1104"/>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6" name="Oval 1105"/>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7" name="Oval 1106"/>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8" name="Oval 1107"/>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9" name="Oval 1108"/>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0" name="Oval 1109"/>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1" name="Oval 111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2" name="Oval 1111"/>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3" name="Oval 1112"/>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4" name="Oval 1113"/>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5" name="Oval 111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6" name="Oval 1115"/>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7" name="Oval 1116"/>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8" name="Oval 1117"/>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9" name="Oval 1118"/>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0" name="Oval 1119"/>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1" name="Oval 1120"/>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2" name="Oval 112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3" name="Oval 1122"/>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4" name="Oval 1123"/>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5" name="Oval 1124"/>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6" name="Oval 1125"/>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7" name="Oval 1126"/>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8" name="Oval 112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9" name="Oval 112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0" name="Oval 1129"/>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1" name="Oval 1130"/>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2" name="Oval 1131"/>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3" name="Oval 1132"/>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4" name="Oval 113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5" name="Oval 113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6" name="Oval 113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7" name="Oval 1136"/>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8" name="Oval 1137"/>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9" name="Oval 1138"/>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0" name="Oval 1139"/>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1" name="Oval 1140"/>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2" name="Oval 1141"/>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3" name="Oval 114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4" name="Oval 1143"/>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5" name="Oval 1144"/>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6" name="Oval 1145"/>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7" name="Oval 114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8" name="Oval 114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9" name="Oval 1148"/>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0" name="Oval 1149"/>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1" name="Oval 1150"/>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2" name="Oval 1151"/>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3" name="Oval 1152"/>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4" name="Oval 115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5" name="Oval 1154"/>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6" name="Oval 115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7" name="Oval 1156"/>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8" name="Oval 115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9" name="Oval 115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21" name="Group 1568"/>
                <p:cNvGrpSpPr/>
                <p:nvPr/>
              </p:nvGrpSpPr>
              <p:grpSpPr>
                <a:xfrm>
                  <a:off x="4724400" y="5181600"/>
                  <a:ext cx="762000" cy="685800"/>
                  <a:chOff x="6096000" y="4114800"/>
                  <a:chExt cx="762000" cy="685800"/>
                </a:xfrm>
              </p:grpSpPr>
              <p:grpSp>
                <p:nvGrpSpPr>
                  <p:cNvPr id="1358" name="Group 560"/>
                  <p:cNvGrpSpPr/>
                  <p:nvPr/>
                </p:nvGrpSpPr>
                <p:grpSpPr>
                  <a:xfrm>
                    <a:off x="6096000" y="4343400"/>
                    <a:ext cx="457200" cy="457200"/>
                    <a:chOff x="6400800" y="3962400"/>
                    <a:chExt cx="1066800" cy="990600"/>
                  </a:xfrm>
                </p:grpSpPr>
                <p:sp>
                  <p:nvSpPr>
                    <p:cNvPr id="1024" name="Oval 1023"/>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5" name="Oval 1024"/>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6" name="Oval 102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7" name="Oval 102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8" name="Oval 102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9" name="Oval 1028"/>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0" name="Oval 1029"/>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1" name="Oval 1030"/>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2" name="Oval 1031"/>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3" name="Oval 1032"/>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4" name="Oval 1033"/>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5" name="Oval 1034"/>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6" name="Oval 1035"/>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7" name="Oval 1036"/>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8" name="Oval 1037"/>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9" name="Oval 1038"/>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0" name="Oval 1039"/>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1" name="Oval 104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2" name="Oval 1041"/>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3" name="Oval 1042"/>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4" name="Oval 1043"/>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5" name="Oval 104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6" name="Oval 1045"/>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7" name="Oval 1046"/>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8" name="Oval 1047"/>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9" name="Oval 1048"/>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0" name="Oval 1049"/>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1" name="Oval 1050"/>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2" name="Oval 105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3" name="Oval 1052"/>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4" name="Oval 1053"/>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5" name="Oval 1054"/>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6" name="Oval 1055"/>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7" name="Oval 1056"/>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8" name="Oval 105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9" name="Oval 105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0" name="Oval 1059"/>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1" name="Oval 1060"/>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2" name="Oval 1061"/>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3" name="Oval 1062"/>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4" name="Oval 106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5" name="Oval 106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6" name="Oval 106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7" name="Oval 1066"/>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8" name="Oval 1067"/>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9" name="Oval 1068"/>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0" name="Oval 1069"/>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1" name="Oval 1070"/>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2" name="Oval 1071"/>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3" name="Oval 107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4" name="Oval 1073"/>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5" name="Oval 1074"/>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6" name="Oval 1075"/>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7" name="Oval 107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8" name="Oval 107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9" name="Oval 1078"/>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0" name="Oval 1079"/>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1" name="Oval 1080"/>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2" name="Oval 1081"/>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3" name="Oval 1082"/>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4" name="Oval 108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5" name="Oval 1084"/>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6" name="Oval 108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7" name="Oval 1086"/>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8" name="Oval 108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9" name="Oval 108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359" name="Group 1097"/>
                  <p:cNvGrpSpPr/>
                  <p:nvPr/>
                </p:nvGrpSpPr>
                <p:grpSpPr>
                  <a:xfrm>
                    <a:off x="6400800" y="4343400"/>
                    <a:ext cx="457200" cy="457200"/>
                    <a:chOff x="6400800" y="3962400"/>
                    <a:chExt cx="1066800" cy="990600"/>
                  </a:xfrm>
                </p:grpSpPr>
                <p:sp>
                  <p:nvSpPr>
                    <p:cNvPr id="958" name="Oval 957"/>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9" name="Oval 958"/>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0" name="Oval 95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1" name="Oval 96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2" name="Oval 96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3" name="Oval 962"/>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4" name="Oval 963"/>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5" name="Oval 964"/>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6" name="Oval 965"/>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7" name="Oval 966"/>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8" name="Oval 967"/>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9" name="Oval 968"/>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0" name="Oval 969"/>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1" name="Oval 970"/>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2" name="Oval 971"/>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3" name="Oval 972"/>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4" name="Oval 973"/>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5" name="Oval 97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6" name="Oval 975"/>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7" name="Oval 976"/>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8" name="Oval 977"/>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9" name="Oval 97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0" name="Oval 979"/>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1" name="Oval 980"/>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2" name="Oval 981"/>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3" name="Oval 982"/>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4" name="Oval 983"/>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5" name="Oval 984"/>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6" name="Oval 98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7" name="Oval 986"/>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8" name="Oval 987"/>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9" name="Oval 988"/>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0" name="Oval 989"/>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1" name="Oval 990"/>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2" name="Oval 99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3" name="Oval 99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4" name="Oval 993"/>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5" name="Oval 994"/>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6" name="Oval 995"/>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7" name="Oval 996"/>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8" name="Oval 99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9" name="Oval 99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0" name="Oval 99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1" name="Oval 1000"/>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2" name="Oval 1001"/>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3" name="Oval 1002"/>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4" name="Oval 1003"/>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5" name="Oval 1004"/>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6" name="Oval 1005"/>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7" name="Oval 100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8" name="Oval 1007"/>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9" name="Oval 1008"/>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0" name="Oval 1009"/>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1" name="Oval 101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2" name="Oval 101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3" name="Oval 1012"/>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4" name="Oval 1013"/>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5" name="Oval 1014"/>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6" name="Oval 1015"/>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7" name="Oval 1016"/>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8" name="Oval 101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9" name="Oval 1018"/>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0" name="Oval 101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1" name="Oval 1020"/>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2" name="Oval 102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3" name="Oval 102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360" name="Group 1164"/>
                  <p:cNvGrpSpPr/>
                  <p:nvPr/>
                </p:nvGrpSpPr>
                <p:grpSpPr>
                  <a:xfrm>
                    <a:off x="6096000" y="4114800"/>
                    <a:ext cx="457200" cy="457200"/>
                    <a:chOff x="6400800" y="3962400"/>
                    <a:chExt cx="1066800" cy="990600"/>
                  </a:xfrm>
                </p:grpSpPr>
                <p:sp>
                  <p:nvSpPr>
                    <p:cNvPr id="892" name="Oval 891"/>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3" name="Oval 892"/>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4" name="Oval 89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5" name="Oval 89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6" name="Oval 89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7" name="Oval 896"/>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8" name="Oval 897"/>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9" name="Oval 898"/>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0" name="Oval 899"/>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1" name="Oval 900"/>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2" name="Oval 901"/>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3" name="Oval 902"/>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4" name="Oval 903"/>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5" name="Oval 904"/>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6" name="Oval 905"/>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7" name="Oval 906"/>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8" name="Oval 907"/>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9" name="Oval 90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0" name="Oval 909"/>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1" name="Oval 910"/>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2" name="Oval 911"/>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3" name="Oval 91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4" name="Oval 913"/>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5" name="Oval 914"/>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6" name="Oval 915"/>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7" name="Oval 916"/>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8" name="Oval 917"/>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9" name="Oval 918"/>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0" name="Oval 91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1" name="Oval 920"/>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2" name="Oval 921"/>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3" name="Oval 922"/>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4" name="Oval 923"/>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5" name="Oval 924"/>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6" name="Oval 92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7" name="Oval 92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8" name="Oval 927"/>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9" name="Oval 928"/>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0" name="Oval 929"/>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1" name="Oval 930"/>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2" name="Oval 93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3" name="Oval 93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4" name="Oval 93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5" name="Oval 934"/>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6" name="Oval 935"/>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7" name="Oval 936"/>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8" name="Oval 937"/>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9" name="Oval 938"/>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0" name="Oval 939"/>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1" name="Oval 94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2" name="Oval 941"/>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3" name="Oval 942"/>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4" name="Oval 943"/>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5" name="Oval 94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6" name="Oval 94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7" name="Oval 946"/>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8" name="Oval 947"/>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9" name="Oval 948"/>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0" name="Oval 949"/>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1" name="Oval 950"/>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2" name="Oval 95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3" name="Oval 952"/>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4" name="Oval 95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5" name="Oval 954"/>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6" name="Oval 95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7" name="Oval 95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361" name="Group 1231"/>
                  <p:cNvGrpSpPr/>
                  <p:nvPr/>
                </p:nvGrpSpPr>
                <p:grpSpPr>
                  <a:xfrm>
                    <a:off x="6400800" y="4191000"/>
                    <a:ext cx="457200" cy="457200"/>
                    <a:chOff x="6400800" y="3962400"/>
                    <a:chExt cx="1066800" cy="990600"/>
                  </a:xfrm>
                </p:grpSpPr>
                <p:sp>
                  <p:nvSpPr>
                    <p:cNvPr id="826" name="Oval 825"/>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7" name="Oval 826"/>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8" name="Oval 82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9" name="Oval 82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0" name="Oval 82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1" name="Oval 830"/>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2" name="Oval 831"/>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3" name="Oval 832"/>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4" name="Oval 833"/>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5" name="Oval 834"/>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6" name="Oval 835"/>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7" name="Oval 836"/>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8" name="Oval 837"/>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9" name="Oval 838"/>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0" name="Oval 839"/>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1" name="Oval 840"/>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2" name="Oval 841"/>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3" name="Oval 84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4" name="Oval 843"/>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5" name="Oval 844"/>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6" name="Oval 845"/>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7" name="Oval 84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8" name="Oval 847"/>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9" name="Oval 848"/>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0" name="Oval 849"/>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1" name="Oval 850"/>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2" name="Oval 851"/>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3" name="Oval 852"/>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4" name="Oval 85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5" name="Oval 854"/>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6" name="Oval 855"/>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7" name="Oval 856"/>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8" name="Oval 857"/>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9" name="Oval 858"/>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0" name="Oval 85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1" name="Oval 86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2" name="Oval 861"/>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3" name="Oval 862"/>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4" name="Oval 863"/>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5" name="Oval 864"/>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6" name="Oval 86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7" name="Oval 86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8" name="Oval 86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9" name="Oval 868"/>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0" name="Oval 869"/>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1" name="Oval 870"/>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2" name="Oval 871"/>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3" name="Oval 872"/>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4" name="Oval 873"/>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5" name="Oval 87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6" name="Oval 875"/>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7" name="Oval 876"/>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8" name="Oval 877"/>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9" name="Oval 87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0" name="Oval 87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1" name="Oval 880"/>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2" name="Oval 881"/>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3" name="Oval 882"/>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4" name="Oval 883"/>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5" name="Oval 884"/>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6" name="Oval 88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7" name="Oval 886"/>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8" name="Oval 88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9" name="Oval 888"/>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0" name="Oval 88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1" name="Oval 89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286" name="Group 2106"/>
                <p:cNvGrpSpPr/>
                <p:nvPr/>
              </p:nvGrpSpPr>
              <p:grpSpPr>
                <a:xfrm>
                  <a:off x="5257800" y="5181600"/>
                  <a:ext cx="762000" cy="685800"/>
                  <a:chOff x="6096000" y="4114800"/>
                  <a:chExt cx="762000" cy="685800"/>
                </a:xfrm>
              </p:grpSpPr>
              <p:grpSp>
                <p:nvGrpSpPr>
                  <p:cNvPr id="287" name="Group 560"/>
                  <p:cNvGrpSpPr/>
                  <p:nvPr/>
                </p:nvGrpSpPr>
                <p:grpSpPr>
                  <a:xfrm>
                    <a:off x="6096000" y="4343400"/>
                    <a:ext cx="457200" cy="457200"/>
                    <a:chOff x="6400800" y="3962400"/>
                    <a:chExt cx="1066800" cy="990600"/>
                  </a:xfrm>
                </p:grpSpPr>
                <p:sp>
                  <p:nvSpPr>
                    <p:cNvPr id="756" name="Oval 755"/>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7" name="Oval 756"/>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8" name="Oval 75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9" name="Oval 75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0" name="Oval 75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1" name="Oval 760"/>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2" name="Oval 761"/>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3" name="Oval 762"/>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4" name="Oval 763"/>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5" name="Oval 764"/>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6" name="Oval 765"/>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7" name="Oval 766"/>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8" name="Oval 767"/>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9" name="Oval 768"/>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0" name="Oval 769"/>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1" name="Oval 770"/>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2" name="Oval 771"/>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3" name="Oval 77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4" name="Oval 773"/>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5" name="Oval 774"/>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6" name="Oval 775"/>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7" name="Oval 77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8" name="Oval 777"/>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9" name="Oval 778"/>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0" name="Oval 779"/>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1" name="Oval 780"/>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2" name="Oval 781"/>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3" name="Oval 782"/>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4" name="Oval 78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5" name="Oval 784"/>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6" name="Oval 785"/>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7" name="Oval 786"/>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8" name="Oval 787"/>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9" name="Oval 788"/>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0" name="Oval 78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1" name="Oval 79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2" name="Oval 791"/>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3" name="Oval 792"/>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4" name="Oval 793"/>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5" name="Oval 794"/>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6" name="Oval 79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7" name="Oval 79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8" name="Oval 79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9" name="Oval 798"/>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0" name="Oval 799"/>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1" name="Oval 800"/>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2" name="Oval 801"/>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3" name="Oval 802"/>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4" name="Oval 803"/>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5" name="Oval 80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6" name="Oval 805"/>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7" name="Oval 806"/>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8" name="Oval 807"/>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9" name="Oval 80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0" name="Oval 80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1" name="Oval 810"/>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2" name="Oval 811"/>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3" name="Oval 812"/>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4" name="Oval 813"/>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5" name="Oval 814"/>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6" name="Oval 81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7" name="Oval 816"/>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8" name="Oval 81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9" name="Oval 818"/>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0" name="Oval 81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1" name="Oval 82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629" name="Group 1097"/>
                  <p:cNvGrpSpPr/>
                  <p:nvPr/>
                </p:nvGrpSpPr>
                <p:grpSpPr>
                  <a:xfrm>
                    <a:off x="6400800" y="4343400"/>
                    <a:ext cx="457200" cy="457200"/>
                    <a:chOff x="6400800" y="3962400"/>
                    <a:chExt cx="1066800" cy="990600"/>
                  </a:xfrm>
                </p:grpSpPr>
                <p:sp>
                  <p:nvSpPr>
                    <p:cNvPr id="690" name="Oval 689"/>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1" name="Oval 690"/>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2" name="Oval 69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3" name="Oval 69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4" name="Oval 69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5" name="Oval 694"/>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6" name="Oval 695"/>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7" name="Oval 696"/>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8" name="Oval 697"/>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9" name="Oval 698"/>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0" name="Oval 699"/>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1" name="Oval 700"/>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2" name="Oval 701"/>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3" name="Oval 702"/>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4" name="Oval 703"/>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5" name="Oval 704"/>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6" name="Oval 705"/>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7" name="Oval 70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8" name="Oval 707"/>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9" name="Oval 708"/>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0" name="Oval 709"/>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1" name="Oval 71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2" name="Oval 711"/>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3" name="Oval 712"/>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4" name="Oval 713"/>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5" name="Oval 714"/>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6" name="Oval 715"/>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7" name="Oval 716"/>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8" name="Oval 71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9" name="Oval 718"/>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0" name="Oval 719"/>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1" name="Oval 720"/>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2" name="Oval 721"/>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3" name="Oval 722"/>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4" name="Oval 72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5" name="Oval 72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6" name="Oval 725"/>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7" name="Oval 726"/>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8" name="Oval 727"/>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9" name="Oval 728"/>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0" name="Oval 72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1" name="Oval 73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2" name="Oval 73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3" name="Oval 732"/>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4" name="Oval 733"/>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5" name="Oval 734"/>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6" name="Oval 735"/>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7" name="Oval 736"/>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8" name="Oval 737"/>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9" name="Oval 73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0" name="Oval 739"/>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1" name="Oval 740"/>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2" name="Oval 741"/>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3" name="Oval 74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4" name="Oval 74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5" name="Oval 744"/>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6" name="Oval 745"/>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7" name="Oval 746"/>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8" name="Oval 747"/>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9" name="Oval 748"/>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0" name="Oval 74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1" name="Oval 750"/>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2" name="Oval 75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3" name="Oval 752"/>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4" name="Oval 75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5" name="Oval 75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88" name="Group 1164"/>
                  <p:cNvGrpSpPr/>
                  <p:nvPr/>
                </p:nvGrpSpPr>
                <p:grpSpPr>
                  <a:xfrm>
                    <a:off x="6096000" y="4114800"/>
                    <a:ext cx="457200" cy="457200"/>
                    <a:chOff x="6400800" y="3962400"/>
                    <a:chExt cx="1066800" cy="990600"/>
                  </a:xfrm>
                </p:grpSpPr>
                <p:sp>
                  <p:nvSpPr>
                    <p:cNvPr id="624" name="Oval 623"/>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5" name="Oval 624"/>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6" name="Oval 62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7" name="Oval 62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8" name="Oval 62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9" name="Oval 628"/>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0" name="Oval 629"/>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1" name="Oval 630"/>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2" name="Oval 631"/>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3" name="Oval 632"/>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4" name="Oval 633"/>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5" name="Oval 634"/>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6" name="Oval 635"/>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7" name="Oval 636"/>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8" name="Oval 637"/>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9" name="Oval 638"/>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0" name="Oval 639"/>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1" name="Oval 64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2" name="Oval 641"/>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3" name="Oval 642"/>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4" name="Oval 643"/>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5" name="Oval 64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6" name="Oval 645"/>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7" name="Oval 646"/>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8" name="Oval 647"/>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9" name="Oval 648"/>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0" name="Oval 649"/>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1" name="Oval 650"/>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2" name="Oval 65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3" name="Oval 652"/>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4" name="Oval 653"/>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5" name="Oval 654"/>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6" name="Oval 655"/>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7" name="Oval 656"/>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8" name="Oval 65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9" name="Oval 65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0" name="Oval 659"/>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1" name="Oval 660"/>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2" name="Oval 661"/>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3" name="Oval 662"/>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4" name="Oval 66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5" name="Oval 66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6" name="Oval 66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7" name="Oval 666"/>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8" name="Oval 667"/>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9" name="Oval 668"/>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0" name="Oval 669"/>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1" name="Oval 670"/>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2" name="Oval 671"/>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3" name="Oval 67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4" name="Oval 673"/>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5" name="Oval 674"/>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6" name="Oval 675"/>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7" name="Oval 67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8" name="Oval 67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9" name="Oval 678"/>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0" name="Oval 679"/>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1" name="Oval 680"/>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2" name="Oval 681"/>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3" name="Oval 682"/>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4" name="Oval 68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5" name="Oval 684"/>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6" name="Oval 68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7" name="Oval 686"/>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8" name="Oval 68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9" name="Oval 68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89" name="Group 1231"/>
                  <p:cNvGrpSpPr/>
                  <p:nvPr/>
                </p:nvGrpSpPr>
                <p:grpSpPr>
                  <a:xfrm>
                    <a:off x="6400800" y="4191000"/>
                    <a:ext cx="457200" cy="457200"/>
                    <a:chOff x="6400800" y="3962400"/>
                    <a:chExt cx="1066800" cy="990600"/>
                  </a:xfrm>
                </p:grpSpPr>
                <p:sp>
                  <p:nvSpPr>
                    <p:cNvPr id="558" name="Oval 557"/>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9" name="Oval 558"/>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0" name="Oval 55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1" name="Oval 56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2" name="Oval 56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3" name="Oval 562"/>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4" name="Oval 563"/>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5" name="Oval 564"/>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6" name="Oval 565"/>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7" name="Oval 566"/>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8" name="Oval 567"/>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9" name="Oval 568"/>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0" name="Oval 569"/>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1" name="Oval 570"/>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2" name="Oval 571"/>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3" name="Oval 572"/>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4" name="Oval 573"/>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5" name="Oval 57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6" name="Oval 575"/>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7" name="Oval 576"/>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8" name="Oval 577"/>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9" name="Oval 57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0" name="Oval 579"/>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1" name="Oval 580"/>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2" name="Oval 581"/>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3" name="Oval 582"/>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4" name="Oval 583"/>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5" name="Oval 584"/>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6" name="Oval 58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7" name="Oval 586"/>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8" name="Oval 587"/>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9" name="Oval 588"/>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0" name="Oval 589"/>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1" name="Oval 590"/>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2" name="Oval 59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3" name="Oval 59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4" name="Oval 593"/>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5" name="Oval 594"/>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6" name="Oval 595"/>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7" name="Oval 596"/>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8" name="Oval 59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9" name="Oval 59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0" name="Oval 59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1" name="Oval 600"/>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2" name="Oval 601"/>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3" name="Oval 602"/>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4" name="Oval 603"/>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5" name="Oval 604"/>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6" name="Oval 605"/>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7" name="Oval 60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8" name="Oval 607"/>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9" name="Oval 608"/>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0" name="Oval 609"/>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1" name="Oval 61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2" name="Oval 61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3" name="Oval 612"/>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4" name="Oval 613"/>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5" name="Oval 614"/>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6" name="Oval 615"/>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7" name="Oval 616"/>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8" name="Oval 61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9" name="Oval 618"/>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0" name="Oval 61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1" name="Oval 620"/>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2" name="Oval 62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3" name="Oval 62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1708" name="Group 2375"/>
                <p:cNvGrpSpPr/>
                <p:nvPr/>
              </p:nvGrpSpPr>
              <p:grpSpPr>
                <a:xfrm>
                  <a:off x="5105400" y="4876800"/>
                  <a:ext cx="762000" cy="685800"/>
                  <a:chOff x="6096000" y="4114800"/>
                  <a:chExt cx="762000" cy="685800"/>
                </a:xfrm>
              </p:grpSpPr>
              <p:grpSp>
                <p:nvGrpSpPr>
                  <p:cNvPr id="1709" name="Group 560"/>
                  <p:cNvGrpSpPr/>
                  <p:nvPr/>
                </p:nvGrpSpPr>
                <p:grpSpPr>
                  <a:xfrm>
                    <a:off x="6096000" y="4343400"/>
                    <a:ext cx="457200" cy="457200"/>
                    <a:chOff x="6400800" y="3962400"/>
                    <a:chExt cx="1066800" cy="990600"/>
                  </a:xfrm>
                </p:grpSpPr>
                <p:sp>
                  <p:nvSpPr>
                    <p:cNvPr id="488" name="Oval 487"/>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9" name="Oval 488"/>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0" name="Oval 48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1" name="Oval 49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2" name="Oval 49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3" name="Oval 492"/>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4" name="Oval 493"/>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5" name="Oval 494"/>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6" name="Oval 495"/>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7" name="Oval 496"/>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8" name="Oval 497"/>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9" name="Oval 498"/>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0" name="Oval 499"/>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1" name="Oval 500"/>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2" name="Oval 501"/>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3" name="Oval 502"/>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4" name="Oval 503"/>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5" name="Oval 50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6" name="Oval 505"/>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7" name="Oval 506"/>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8" name="Oval 507"/>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9" name="Oval 50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0" name="Oval 509"/>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1" name="Oval 510"/>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2" name="Oval 511"/>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3" name="Oval 512"/>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4" name="Oval 513"/>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5" name="Oval 514"/>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6" name="Oval 51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7" name="Oval 516"/>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8" name="Oval 517"/>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9" name="Oval 518"/>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0" name="Oval 519"/>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1" name="Oval 520"/>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2" name="Oval 52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3" name="Oval 52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4" name="Oval 523"/>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5" name="Oval 524"/>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6" name="Oval 525"/>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7" name="Oval 526"/>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8" name="Oval 52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9" name="Oval 52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0" name="Oval 52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1" name="Oval 530"/>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2" name="Oval 531"/>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3" name="Oval 532"/>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4" name="Oval 533"/>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5" name="Oval 534"/>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6" name="Oval 535"/>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7" name="Oval 53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8" name="Oval 537"/>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9" name="Oval 538"/>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0" name="Oval 539"/>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1" name="Oval 54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2" name="Oval 54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3" name="Oval 542"/>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4" name="Oval 543"/>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5" name="Oval 544"/>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6" name="Oval 545"/>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7" name="Oval 546"/>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8" name="Oval 54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9" name="Oval 548"/>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0" name="Oval 54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1" name="Oval 550"/>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2" name="Oval 55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3" name="Oval 55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0" name="Group 1097"/>
                  <p:cNvGrpSpPr/>
                  <p:nvPr/>
                </p:nvGrpSpPr>
                <p:grpSpPr>
                  <a:xfrm>
                    <a:off x="6400800" y="4343400"/>
                    <a:ext cx="457200" cy="457200"/>
                    <a:chOff x="6400800" y="3962400"/>
                    <a:chExt cx="1066800" cy="990600"/>
                  </a:xfrm>
                </p:grpSpPr>
                <p:sp>
                  <p:nvSpPr>
                    <p:cNvPr id="422" name="Oval 421"/>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3" name="Oval 422"/>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4" name="Oval 42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5" name="Oval 42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6" name="Oval 42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7" name="Oval 426"/>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8" name="Oval 427"/>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9" name="Oval 428"/>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0" name="Oval 429"/>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1" name="Oval 430"/>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2" name="Oval 431"/>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3" name="Oval 432"/>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4" name="Oval 433"/>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5" name="Oval 434"/>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6" name="Oval 435"/>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7" name="Oval 436"/>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8" name="Oval 437"/>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9" name="Oval 43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0" name="Oval 439"/>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1" name="Oval 440"/>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2" name="Oval 441"/>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3" name="Oval 44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4" name="Oval 443"/>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5" name="Oval 444"/>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6" name="Oval 445"/>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7" name="Oval 446"/>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8" name="Oval 447"/>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9" name="Oval 448"/>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0" name="Oval 44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1" name="Oval 450"/>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2" name="Oval 451"/>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3" name="Oval 452"/>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4" name="Oval 453"/>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5" name="Oval 454"/>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6" name="Oval 45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7" name="Oval 45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8" name="Oval 457"/>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9" name="Oval 458"/>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0" name="Oval 459"/>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1" name="Oval 460"/>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2" name="Oval 46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3" name="Oval 46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4" name="Oval 46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5" name="Oval 464"/>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6" name="Oval 465"/>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7" name="Oval 466"/>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8" name="Oval 467"/>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9" name="Oval 468"/>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0" name="Oval 469"/>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1" name="Oval 47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2" name="Oval 471"/>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3" name="Oval 472"/>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4" name="Oval 473"/>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5" name="Oval 47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6" name="Oval 47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7" name="Oval 476"/>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8" name="Oval 477"/>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9" name="Oval 478"/>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0" name="Oval 479"/>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1" name="Oval 480"/>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2" name="Oval 48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3" name="Oval 482"/>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4" name="Oval 48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5" name="Oval 484"/>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6" name="Oval 48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7" name="Oval 48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1" name="Group 1164"/>
                  <p:cNvGrpSpPr/>
                  <p:nvPr/>
                </p:nvGrpSpPr>
                <p:grpSpPr>
                  <a:xfrm>
                    <a:off x="6096000" y="4114800"/>
                    <a:ext cx="457200" cy="457200"/>
                    <a:chOff x="6400800" y="3962400"/>
                    <a:chExt cx="1066800" cy="990600"/>
                  </a:xfrm>
                </p:grpSpPr>
                <p:sp>
                  <p:nvSpPr>
                    <p:cNvPr id="356" name="Oval 355"/>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7" name="Oval 356"/>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8" name="Oval 35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9" name="Oval 35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0" name="Oval 35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1" name="Oval 360"/>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2" name="Oval 361"/>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3" name="Oval 362"/>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4" name="Oval 363"/>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5" name="Oval 364"/>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6" name="Oval 365"/>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7" name="Oval 366"/>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8" name="Oval 367"/>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9" name="Oval 368"/>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0" name="Oval 369"/>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1" name="Oval 370"/>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2" name="Oval 371"/>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3" name="Oval 37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4" name="Oval 373"/>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5" name="Oval 374"/>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6" name="Oval 375"/>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7" name="Oval 37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8" name="Oval 377"/>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9" name="Oval 378"/>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0" name="Oval 379"/>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1" name="Oval 380"/>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2" name="Oval 381"/>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3" name="Oval 382"/>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4" name="Oval 38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5" name="Oval 384"/>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6" name="Oval 385"/>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7" name="Oval 386"/>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8" name="Oval 387"/>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9" name="Oval 388"/>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0" name="Oval 38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1" name="Oval 39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2" name="Oval 391"/>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3" name="Oval 392"/>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4" name="Oval 393"/>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5" name="Oval 394"/>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6" name="Oval 39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7" name="Oval 39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8" name="Oval 39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9" name="Oval 398"/>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0" name="Oval 399"/>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1" name="Oval 400"/>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2" name="Oval 401"/>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3" name="Oval 402"/>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4" name="Oval 403"/>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5" name="Oval 40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6" name="Oval 405"/>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7" name="Oval 406"/>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8" name="Oval 407"/>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9" name="Oval 40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0" name="Oval 40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1" name="Oval 410"/>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2" name="Oval 411"/>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3" name="Oval 412"/>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4" name="Oval 413"/>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5" name="Oval 414"/>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6" name="Oval 41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7" name="Oval 416"/>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8" name="Oval 41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9" name="Oval 418"/>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0" name="Oval 41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1" name="Oval 42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2" name="Group 1231"/>
                  <p:cNvGrpSpPr/>
                  <p:nvPr/>
                </p:nvGrpSpPr>
                <p:grpSpPr>
                  <a:xfrm>
                    <a:off x="6400800" y="4191000"/>
                    <a:ext cx="457200" cy="457200"/>
                    <a:chOff x="6400800" y="3962400"/>
                    <a:chExt cx="1066800" cy="990600"/>
                  </a:xfrm>
                </p:grpSpPr>
                <p:sp>
                  <p:nvSpPr>
                    <p:cNvPr id="290" name="Oval 289"/>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1" name="Oval 290"/>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2" name="Oval 29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3" name="Oval 29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4" name="Oval 29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5" name="Oval 294"/>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6" name="Oval 295"/>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7" name="Oval 296"/>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8" name="Oval 297"/>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9" name="Oval 298"/>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0" name="Oval 299"/>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1" name="Oval 300"/>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2" name="Oval 301"/>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3" name="Oval 302"/>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4" name="Oval 303"/>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5" name="Oval 304"/>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6" name="Oval 305"/>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7" name="Oval 30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8" name="Oval 307"/>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9" name="Oval 308"/>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0" name="Oval 309"/>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1" name="Oval 31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2" name="Oval 311"/>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3" name="Oval 312"/>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4" name="Oval 313"/>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5" name="Oval 314"/>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6" name="Oval 315"/>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7" name="Oval 316"/>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8" name="Oval 31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9" name="Oval 318"/>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0" name="Oval 319"/>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1" name="Oval 320"/>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2" name="Oval 321"/>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3" name="Oval 322"/>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4" name="Oval 32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5" name="Oval 32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6" name="Oval 325"/>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7" name="Oval 326"/>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8" name="Oval 327"/>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9" name="Oval 328"/>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0" name="Oval 32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1" name="Oval 33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2" name="Oval 33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3" name="Oval 332"/>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4" name="Oval 333"/>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5" name="Oval 334"/>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6" name="Oval 335"/>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7" name="Oval 336"/>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8" name="Oval 337"/>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9" name="Oval 33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0" name="Oval 339"/>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1" name="Oval 340"/>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2" name="Oval 341"/>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3" name="Oval 34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4" name="Oval 34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5" name="Oval 344"/>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6" name="Oval 345"/>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7" name="Oval 346"/>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8" name="Oval 347"/>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9" name="Oval 348"/>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0" name="Oval 34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1" name="Oval 350"/>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2" name="Oval 35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3" name="Oval 352"/>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4" name="Oval 35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5" name="Oval 35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1713" name="Group 2644"/>
                <p:cNvGrpSpPr/>
                <p:nvPr/>
              </p:nvGrpSpPr>
              <p:grpSpPr>
                <a:xfrm>
                  <a:off x="5105400" y="5562600"/>
                  <a:ext cx="762000" cy="685800"/>
                  <a:chOff x="6096000" y="4114800"/>
                  <a:chExt cx="762000" cy="685800"/>
                </a:xfrm>
              </p:grpSpPr>
              <p:grpSp>
                <p:nvGrpSpPr>
                  <p:cNvPr id="1714" name="Group 560"/>
                  <p:cNvGrpSpPr/>
                  <p:nvPr/>
                </p:nvGrpSpPr>
                <p:grpSpPr>
                  <a:xfrm>
                    <a:off x="6096000" y="4343400"/>
                    <a:ext cx="457200" cy="457200"/>
                    <a:chOff x="6400800" y="3962400"/>
                    <a:chExt cx="1066800" cy="990600"/>
                  </a:xfrm>
                </p:grpSpPr>
                <p:sp>
                  <p:nvSpPr>
                    <p:cNvPr id="220" name="Oval 219"/>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1" name="Oval 220"/>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2" name="Oval 22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3" name="Oval 22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 name="Oval 22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5" name="Oval 224"/>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6" name="Oval 225"/>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7" name="Oval 226"/>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8" name="Oval 227"/>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9" name="Oval 228"/>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0" name="Oval 229"/>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1" name="Oval 230"/>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2" name="Oval 231"/>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3" name="Oval 232"/>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4" name="Oval 233"/>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5" name="Oval 234"/>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6" name="Oval 235"/>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7" name="Oval 23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8" name="Oval 237"/>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9" name="Oval 238"/>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0" name="Oval 239"/>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1" name="Oval 24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2" name="Oval 241"/>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3" name="Oval 242"/>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4" name="Oval 243"/>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5" name="Oval 244"/>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6" name="Oval 245"/>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7" name="Oval 246"/>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8" name="Oval 24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9" name="Oval 248"/>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0" name="Oval 249"/>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1" name="Oval 250"/>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2" name="Oval 251"/>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3" name="Oval 252"/>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4" name="Oval 25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5" name="Oval 25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6" name="Oval 255"/>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7" name="Oval 256"/>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8" name="Oval 257"/>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9" name="Oval 258"/>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0" name="Oval 259"/>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1" name="Oval 26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2" name="Oval 26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3" name="Oval 262"/>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4" name="Oval 263"/>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5" name="Oval 264"/>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6" name="Oval 265"/>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7" name="Oval 266"/>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8" name="Oval 267"/>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9" name="Oval 26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0" name="Oval 269"/>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1" name="Oval 270"/>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2" name="Oval 271"/>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3" name="Oval 27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4" name="Oval 273"/>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5" name="Oval 274"/>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6" name="Oval 275"/>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7" name="Oval 276"/>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8" name="Oval 277"/>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9" name="Oval 278"/>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0" name="Oval 27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1" name="Oval 280"/>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2" name="Oval 28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3" name="Oval 282"/>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4" name="Oval 28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5" name="Oval 28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5" name="Group 1097"/>
                  <p:cNvGrpSpPr/>
                  <p:nvPr/>
                </p:nvGrpSpPr>
                <p:grpSpPr>
                  <a:xfrm>
                    <a:off x="6400800" y="4343400"/>
                    <a:ext cx="457200" cy="457200"/>
                    <a:chOff x="6400800" y="3962400"/>
                    <a:chExt cx="1066800" cy="990600"/>
                  </a:xfrm>
                </p:grpSpPr>
                <p:sp>
                  <p:nvSpPr>
                    <p:cNvPr id="154" name="Oval 153"/>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5" name="Oval 154"/>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6" name="Oval 15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7" name="Oval 156"/>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8" name="Oval 15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9" name="Oval 158"/>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0" name="Oval 159"/>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1" name="Oval 160"/>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2" name="Oval 161"/>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 name="Oval 162"/>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 name="Oval 163"/>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 name="Oval 164"/>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 name="Oval 165"/>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 name="Oval 166"/>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 name="Oval 167"/>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 name="Oval 168"/>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 name="Oval 169"/>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1" name="Oval 170"/>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2" name="Oval 171"/>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3" name="Oval 172"/>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4" name="Oval 173"/>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5" name="Oval 174"/>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6" name="Oval 175"/>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7" name="Oval 176"/>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8" name="Oval 177"/>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9" name="Oval 178"/>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0" name="Oval 179"/>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1" name="Oval 180"/>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2" name="Oval 18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3" name="Oval 182"/>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4" name="Oval 183"/>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5" name="Oval 184"/>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6" name="Oval 185"/>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7" name="Oval 186"/>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8" name="Oval 187"/>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9" name="Oval 188"/>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0" name="Oval 189"/>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1" name="Oval 190"/>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2" name="Oval 191"/>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3" name="Oval 192"/>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4" name="Oval 193"/>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5" name="Oval 19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6" name="Oval 195"/>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7" name="Oval 196"/>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8" name="Oval 197"/>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9" name="Oval 198"/>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0" name="Oval 199"/>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1" name="Oval 200"/>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2" name="Oval 201"/>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3" name="Oval 20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4" name="Oval 203"/>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5" name="Oval 204"/>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6" name="Oval 205"/>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7" name="Oval 20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8" name="Oval 207"/>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 name="Oval 208"/>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 name="Oval 209"/>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1" name="Oval 210"/>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2" name="Oval 211"/>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3" name="Oval 212"/>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4" name="Oval 21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5" name="Oval 214"/>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6" name="Oval 21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7" name="Oval 216"/>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8" name="Oval 217"/>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9" name="Oval 21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6" name="Group 1164"/>
                  <p:cNvGrpSpPr/>
                  <p:nvPr/>
                </p:nvGrpSpPr>
                <p:grpSpPr>
                  <a:xfrm>
                    <a:off x="6096000" y="4114800"/>
                    <a:ext cx="457200" cy="457200"/>
                    <a:chOff x="6400800" y="3962400"/>
                    <a:chExt cx="1066800" cy="990600"/>
                  </a:xfrm>
                </p:grpSpPr>
                <p:sp>
                  <p:nvSpPr>
                    <p:cNvPr id="88" name="Oval 87"/>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Oval 88"/>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Oval 89"/>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Oval 90"/>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Oval 9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Oval 92"/>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Oval 93"/>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Oval 94"/>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Oval 95"/>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Oval 96"/>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Oval 97"/>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Oval 98"/>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Oval 99"/>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Oval 100"/>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Oval 101"/>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Oval 102"/>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Oval 103"/>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Oval 104"/>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Oval 105"/>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Oval 106"/>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Oval 107"/>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Oval 108"/>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 name="Oval 109"/>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 name="Oval 110"/>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 name="Oval 127"/>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 name="Oval 128"/>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0" name="Oval 129"/>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1" name="Oval 130"/>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2" name="Oval 131"/>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3" name="Oval 132"/>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4" name="Oval 133"/>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5" name="Oval 134"/>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6" name="Oval 135"/>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 name="Oval 136"/>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8" name="Oval 137"/>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 name="Oval 138"/>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0" name="Oval 139"/>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 name="Oval 140"/>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2" name="Oval 141"/>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3" name="Oval 142"/>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 name="Oval 143"/>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 name="Oval 144"/>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6" name="Oval 145"/>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7" name="Oval 146"/>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8" name="Oval 147"/>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9" name="Oval 148"/>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0" name="Oval 149"/>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1" name="Oval 150"/>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2" name="Oval 151"/>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3" name="Oval 152"/>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17" name="Group 1231"/>
                  <p:cNvGrpSpPr/>
                  <p:nvPr/>
                </p:nvGrpSpPr>
                <p:grpSpPr>
                  <a:xfrm>
                    <a:off x="6400800" y="4191000"/>
                    <a:ext cx="457200" cy="457200"/>
                    <a:chOff x="6400800" y="3962400"/>
                    <a:chExt cx="1066800" cy="990600"/>
                  </a:xfrm>
                </p:grpSpPr>
                <p:sp>
                  <p:nvSpPr>
                    <p:cNvPr id="22" name="Oval 21"/>
                    <p:cNvSpPr/>
                    <p:nvPr/>
                  </p:nvSpPr>
                  <p:spPr>
                    <a:xfrm>
                      <a:off x="68453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Oval 22"/>
                    <p:cNvSpPr/>
                    <p:nvPr/>
                  </p:nvSpPr>
                  <p:spPr>
                    <a:xfrm>
                      <a:off x="66675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Oval 23"/>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Oval 25"/>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Oval 26"/>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p:cNvSpPr/>
                    <p:nvPr/>
                  </p:nvSpPr>
                  <p:spPr>
                    <a:xfrm>
                      <a:off x="64897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p:cNvSpPr/>
                    <p:nvPr/>
                  </p:nvSpPr>
                  <p:spPr>
                    <a:xfrm>
                      <a:off x="64897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p:cNvSpPr/>
                    <p:nvPr/>
                  </p:nvSpPr>
                  <p:spPr>
                    <a:xfrm>
                      <a:off x="65786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p:cNvSpPr/>
                    <p:nvPr/>
                  </p:nvSpPr>
                  <p:spPr>
                    <a:xfrm>
                      <a:off x="67564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p:cNvSpPr/>
                    <p:nvPr/>
                  </p:nvSpPr>
                  <p:spPr>
                    <a:xfrm>
                      <a:off x="66675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p:cNvSpPr/>
                    <p:nvPr/>
                  </p:nvSpPr>
                  <p:spPr>
                    <a:xfrm>
                      <a:off x="64897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p:cNvSpPr/>
                    <p:nvPr/>
                  </p:nvSpPr>
                  <p:spPr>
                    <a:xfrm>
                      <a:off x="66675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p:cNvSpPr/>
                    <p:nvPr/>
                  </p:nvSpPr>
                  <p:spPr>
                    <a:xfrm>
                      <a:off x="64008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p:cNvSpPr/>
                    <p:nvPr/>
                  </p:nvSpPr>
                  <p:spPr>
                    <a:xfrm>
                      <a:off x="72009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71120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Oval 41"/>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Oval 43"/>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Oval 44"/>
                    <p:cNvSpPr/>
                    <p:nvPr/>
                  </p:nvSpPr>
                  <p:spPr>
                    <a:xfrm>
                      <a:off x="68453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Oval 45"/>
                    <p:cNvSpPr/>
                    <p:nvPr/>
                  </p:nvSpPr>
                  <p:spPr>
                    <a:xfrm>
                      <a:off x="69342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Oval 46"/>
                    <p:cNvSpPr/>
                    <p:nvPr/>
                  </p:nvSpPr>
                  <p:spPr>
                    <a:xfrm>
                      <a:off x="7112000" y="39624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Oval 47"/>
                    <p:cNvSpPr/>
                    <p:nvPr/>
                  </p:nvSpPr>
                  <p:spPr>
                    <a:xfrm>
                      <a:off x="7200900" y="41275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Oval 48"/>
                    <p:cNvSpPr/>
                    <p:nvPr/>
                  </p:nvSpPr>
                  <p:spPr>
                    <a:xfrm>
                      <a:off x="70231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p:cNvSpPr/>
                    <p:nvPr/>
                  </p:nvSpPr>
                  <p:spPr>
                    <a:xfrm>
                      <a:off x="68453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p:cNvSpPr/>
                    <p:nvPr/>
                  </p:nvSpPr>
                  <p:spPr>
                    <a:xfrm>
                      <a:off x="7023100" y="40449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p:cNvSpPr/>
                    <p:nvPr/>
                  </p:nvSpPr>
                  <p:spPr>
                    <a:xfrm>
                      <a:off x="69342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p:cNvSpPr/>
                    <p:nvPr/>
                  </p:nvSpPr>
                  <p:spPr>
                    <a:xfrm>
                      <a:off x="67564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p:cNvSpPr/>
                    <p:nvPr/>
                  </p:nvSpPr>
                  <p:spPr>
                    <a:xfrm>
                      <a:off x="67564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p:cNvSpPr/>
                    <p:nvPr/>
                  </p:nvSpPr>
                  <p:spPr>
                    <a:xfrm>
                      <a:off x="69342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p:cNvSpPr/>
                    <p:nvPr/>
                  </p:nvSpPr>
                  <p:spPr>
                    <a:xfrm>
                      <a:off x="65786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p:cNvSpPr/>
                    <p:nvPr/>
                  </p:nvSpPr>
                  <p:spPr>
                    <a:xfrm>
                      <a:off x="65786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p:cNvSpPr/>
                    <p:nvPr/>
                  </p:nvSpPr>
                  <p:spPr>
                    <a:xfrm>
                      <a:off x="66675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p:cNvSpPr/>
                    <p:nvPr/>
                  </p:nvSpPr>
                  <p:spPr>
                    <a:xfrm>
                      <a:off x="68453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Oval 64"/>
                    <p:cNvSpPr/>
                    <p:nvPr/>
                  </p:nvSpPr>
                  <p:spPr>
                    <a:xfrm>
                      <a:off x="6756400" y="47879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66675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p:cNvSpPr/>
                    <p:nvPr/>
                  </p:nvSpPr>
                  <p:spPr>
                    <a:xfrm>
                      <a:off x="65786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p:cNvSpPr/>
                    <p:nvPr/>
                  </p:nvSpPr>
                  <p:spPr>
                    <a:xfrm>
                      <a:off x="64897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p:cNvSpPr/>
                    <p:nvPr/>
                  </p:nvSpPr>
                  <p:spPr>
                    <a:xfrm>
                      <a:off x="72898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Oval 69"/>
                    <p:cNvSpPr/>
                    <p:nvPr/>
                  </p:nvSpPr>
                  <p:spPr>
                    <a:xfrm>
                      <a:off x="71120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Oval 70"/>
                    <p:cNvSpPr/>
                    <p:nvPr/>
                  </p:nvSpPr>
                  <p:spPr>
                    <a:xfrm>
                      <a:off x="72009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Oval 71"/>
                    <p:cNvSpPr/>
                    <p:nvPr/>
                  </p:nvSpPr>
                  <p:spPr>
                    <a:xfrm>
                      <a:off x="72898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Oval 72"/>
                    <p:cNvSpPr/>
                    <p:nvPr/>
                  </p:nvSpPr>
                  <p:spPr>
                    <a:xfrm>
                      <a:off x="71120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Oval 73"/>
                    <p:cNvSpPr/>
                    <p:nvPr/>
                  </p:nvSpPr>
                  <p:spPr>
                    <a:xfrm>
                      <a:off x="72898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Oval 74"/>
                    <p:cNvSpPr/>
                    <p:nvPr/>
                  </p:nvSpPr>
                  <p:spPr>
                    <a:xfrm>
                      <a:off x="6934200" y="45402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p:cNvSpPr/>
                    <p:nvPr/>
                  </p:nvSpPr>
                  <p:spPr>
                    <a:xfrm>
                      <a:off x="69342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Oval 76"/>
                    <p:cNvSpPr/>
                    <p:nvPr/>
                  </p:nvSpPr>
                  <p:spPr>
                    <a:xfrm>
                      <a:off x="70231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Oval 77"/>
                    <p:cNvSpPr/>
                    <p:nvPr/>
                  </p:nvSpPr>
                  <p:spPr>
                    <a:xfrm>
                      <a:off x="72009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Oval 78"/>
                    <p:cNvSpPr/>
                    <p:nvPr/>
                  </p:nvSpPr>
                  <p:spPr>
                    <a:xfrm>
                      <a:off x="72898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Oval 79"/>
                    <p:cNvSpPr/>
                    <p:nvPr/>
                  </p:nvSpPr>
                  <p:spPr>
                    <a:xfrm>
                      <a:off x="7112000" y="47053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Oval 80"/>
                    <p:cNvSpPr/>
                    <p:nvPr/>
                  </p:nvSpPr>
                  <p:spPr>
                    <a:xfrm>
                      <a:off x="7023100" y="46228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Oval 81"/>
                    <p:cNvSpPr/>
                    <p:nvPr/>
                  </p:nvSpPr>
                  <p:spPr>
                    <a:xfrm>
                      <a:off x="69342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Oval 82"/>
                    <p:cNvSpPr/>
                    <p:nvPr/>
                  </p:nvSpPr>
                  <p:spPr>
                    <a:xfrm>
                      <a:off x="7112000" y="42926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Oval 83"/>
                    <p:cNvSpPr/>
                    <p:nvPr/>
                  </p:nvSpPr>
                  <p:spPr>
                    <a:xfrm>
                      <a:off x="6845300" y="445770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Oval 84"/>
                    <p:cNvSpPr/>
                    <p:nvPr/>
                  </p:nvSpPr>
                  <p:spPr>
                    <a:xfrm>
                      <a:off x="6578600" y="43751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Oval 85"/>
                    <p:cNvSpPr/>
                    <p:nvPr/>
                  </p:nvSpPr>
                  <p:spPr>
                    <a:xfrm>
                      <a:off x="67564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Oval 86"/>
                    <p:cNvSpPr/>
                    <p:nvPr/>
                  </p:nvSpPr>
                  <p:spPr>
                    <a:xfrm>
                      <a:off x="7023100" y="4210050"/>
                      <a:ext cx="177800" cy="1651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grpSp>
        <p:sp>
          <p:nvSpPr>
            <p:cNvPr id="1626" name="TextBox 1625"/>
            <p:cNvSpPr txBox="1"/>
            <p:nvPr/>
          </p:nvSpPr>
          <p:spPr>
            <a:xfrm>
              <a:off x="4800600" y="2667000"/>
              <a:ext cx="3810000" cy="1169551"/>
            </a:xfrm>
            <a:prstGeom prst="rect">
              <a:avLst/>
            </a:prstGeom>
            <a:noFill/>
          </p:spPr>
          <p:txBody>
            <a:bodyPr wrap="square" rtlCol="0">
              <a:spAutoFit/>
            </a:bodyPr>
            <a:lstStyle/>
            <a:p>
              <a:r>
                <a:rPr lang="en-US" sz="1400" dirty="0" smtClean="0"/>
                <a:t>2. For each solution in the space of all   </a:t>
              </a:r>
            </a:p>
            <a:p>
              <a:r>
                <a:rPr lang="en-US" sz="1400" dirty="0" smtClean="0"/>
                <a:t>     possible solutions, compare it with the </a:t>
              </a:r>
            </a:p>
            <a:p>
              <a:r>
                <a:rPr lang="en-US" sz="1400" dirty="0" smtClean="0"/>
                <a:t>     best  one so far. </a:t>
              </a:r>
            </a:p>
            <a:p>
              <a:r>
                <a:rPr lang="en-US" sz="1400" smtClean="0"/>
                <a:t>     </a:t>
              </a:r>
            </a:p>
            <a:p>
              <a:r>
                <a:rPr lang="en-US" sz="1400" smtClean="0"/>
                <a:t>     Keep </a:t>
              </a:r>
              <a:r>
                <a:rPr lang="en-US" sz="1400" dirty="0" smtClean="0"/>
                <a:t>only the better of the </a:t>
              </a:r>
              <a:r>
                <a:rPr lang="en-US" sz="1400" smtClean="0"/>
                <a:t>two.</a:t>
              </a:r>
              <a:endParaRPr lang="en-US" sz="1400" dirty="0"/>
            </a:p>
          </p:txBody>
        </p:sp>
        <p:sp>
          <p:nvSpPr>
            <p:cNvPr id="1627" name="Curved Left Arrow 1626"/>
            <p:cNvSpPr/>
            <p:nvPr/>
          </p:nvSpPr>
          <p:spPr>
            <a:xfrm rot="15474015">
              <a:off x="3121351" y="3319199"/>
              <a:ext cx="290074" cy="384513"/>
            </a:xfrm>
            <a:prstGeom prst="curvedLeftArrow">
              <a:avLst>
                <a:gd name="adj1" fmla="val 0"/>
                <a:gd name="adj2" fmla="val 10991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28" name="Straight Arrow Connector 1627"/>
            <p:cNvCxnSpPr/>
            <p:nvPr/>
          </p:nvCxnSpPr>
          <p:spPr>
            <a:xfrm>
              <a:off x="4419600" y="3962400"/>
              <a:ext cx="1447800" cy="533400"/>
            </a:xfrm>
            <a:prstGeom prst="straightConnector1">
              <a:avLst/>
            </a:prstGeom>
            <a:ln w="3175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718" name="Group 1231"/>
            <p:cNvGrpSpPr/>
            <p:nvPr/>
          </p:nvGrpSpPr>
          <p:grpSpPr>
            <a:xfrm>
              <a:off x="3505200" y="4572000"/>
              <a:ext cx="457200" cy="533400"/>
              <a:chOff x="6400800" y="3962400"/>
              <a:chExt cx="1066800" cy="990600"/>
            </a:xfrm>
          </p:grpSpPr>
          <p:sp>
            <p:nvSpPr>
              <p:cNvPr id="1630" name="Oval 1629"/>
              <p:cNvSpPr/>
              <p:nvPr/>
            </p:nvSpPr>
            <p:spPr>
              <a:xfrm>
                <a:off x="68453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1" name="Oval 1630"/>
              <p:cNvSpPr/>
              <p:nvPr/>
            </p:nvSpPr>
            <p:spPr>
              <a:xfrm>
                <a:off x="66675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2" name="Oval 1631"/>
              <p:cNvSpPr/>
              <p:nvPr/>
            </p:nvSpPr>
            <p:spPr>
              <a:xfrm>
                <a:off x="67564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3" name="Oval 1632"/>
              <p:cNvSpPr/>
              <p:nvPr/>
            </p:nvSpPr>
            <p:spPr>
              <a:xfrm>
                <a:off x="68453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4" name="Oval 1633"/>
              <p:cNvSpPr/>
              <p:nvPr/>
            </p:nvSpPr>
            <p:spPr>
              <a:xfrm>
                <a:off x="66675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5" name="Oval 1634"/>
              <p:cNvSpPr/>
              <p:nvPr/>
            </p:nvSpPr>
            <p:spPr>
              <a:xfrm>
                <a:off x="68453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6" name="Oval 1635"/>
              <p:cNvSpPr/>
              <p:nvPr/>
            </p:nvSpPr>
            <p:spPr>
              <a:xfrm>
                <a:off x="64897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7" name="Oval 1636"/>
              <p:cNvSpPr/>
              <p:nvPr/>
            </p:nvSpPr>
            <p:spPr>
              <a:xfrm>
                <a:off x="64897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8" name="Oval 1637"/>
              <p:cNvSpPr/>
              <p:nvPr/>
            </p:nvSpPr>
            <p:spPr>
              <a:xfrm>
                <a:off x="6578600" y="41275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39" name="Oval 1638"/>
              <p:cNvSpPr/>
              <p:nvPr/>
            </p:nvSpPr>
            <p:spPr>
              <a:xfrm>
                <a:off x="6756400" y="40449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0" name="Oval 1639"/>
              <p:cNvSpPr/>
              <p:nvPr/>
            </p:nvSpPr>
            <p:spPr>
              <a:xfrm>
                <a:off x="68453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1" name="Oval 1640"/>
              <p:cNvSpPr/>
              <p:nvPr/>
            </p:nvSpPr>
            <p:spPr>
              <a:xfrm>
                <a:off x="66675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2" name="Oval 1641"/>
              <p:cNvSpPr/>
              <p:nvPr/>
            </p:nvSpPr>
            <p:spPr>
              <a:xfrm>
                <a:off x="65786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3" name="Oval 1642"/>
              <p:cNvSpPr/>
              <p:nvPr/>
            </p:nvSpPr>
            <p:spPr>
              <a:xfrm>
                <a:off x="64897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4" name="Oval 1643"/>
              <p:cNvSpPr/>
              <p:nvPr/>
            </p:nvSpPr>
            <p:spPr>
              <a:xfrm>
                <a:off x="6667500" y="41275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5" name="Oval 1644"/>
              <p:cNvSpPr/>
              <p:nvPr/>
            </p:nvSpPr>
            <p:spPr>
              <a:xfrm>
                <a:off x="64008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6" name="Oval 1645"/>
              <p:cNvSpPr/>
              <p:nvPr/>
            </p:nvSpPr>
            <p:spPr>
              <a:xfrm>
                <a:off x="72009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7" name="Oval 1646"/>
              <p:cNvSpPr/>
              <p:nvPr/>
            </p:nvSpPr>
            <p:spPr>
              <a:xfrm>
                <a:off x="70231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8" name="Oval 1647"/>
              <p:cNvSpPr/>
              <p:nvPr/>
            </p:nvSpPr>
            <p:spPr>
              <a:xfrm>
                <a:off x="7112000" y="41275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49" name="Oval 1648"/>
              <p:cNvSpPr/>
              <p:nvPr/>
            </p:nvSpPr>
            <p:spPr>
              <a:xfrm>
                <a:off x="72009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0" name="Oval 1649"/>
              <p:cNvSpPr/>
              <p:nvPr/>
            </p:nvSpPr>
            <p:spPr>
              <a:xfrm>
                <a:off x="70231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1" name="Oval 1650"/>
              <p:cNvSpPr/>
              <p:nvPr/>
            </p:nvSpPr>
            <p:spPr>
              <a:xfrm>
                <a:off x="72009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2" name="Oval 1651"/>
              <p:cNvSpPr/>
              <p:nvPr/>
            </p:nvSpPr>
            <p:spPr>
              <a:xfrm>
                <a:off x="68453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3" name="Oval 1652"/>
              <p:cNvSpPr/>
              <p:nvPr/>
            </p:nvSpPr>
            <p:spPr>
              <a:xfrm>
                <a:off x="6845300" y="41275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4" name="Oval 1653"/>
              <p:cNvSpPr/>
              <p:nvPr/>
            </p:nvSpPr>
            <p:spPr>
              <a:xfrm>
                <a:off x="6934200" y="40449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5" name="Oval 1654"/>
              <p:cNvSpPr/>
              <p:nvPr/>
            </p:nvSpPr>
            <p:spPr>
              <a:xfrm>
                <a:off x="7112000" y="39624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6" name="Oval 1655"/>
              <p:cNvSpPr/>
              <p:nvPr/>
            </p:nvSpPr>
            <p:spPr>
              <a:xfrm>
                <a:off x="7200900" y="41275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7" name="Oval 1656"/>
              <p:cNvSpPr/>
              <p:nvPr/>
            </p:nvSpPr>
            <p:spPr>
              <a:xfrm>
                <a:off x="70231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8" name="Oval 1657"/>
              <p:cNvSpPr/>
              <p:nvPr/>
            </p:nvSpPr>
            <p:spPr>
              <a:xfrm>
                <a:off x="69342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59" name="Oval 1658"/>
              <p:cNvSpPr/>
              <p:nvPr/>
            </p:nvSpPr>
            <p:spPr>
              <a:xfrm>
                <a:off x="68453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0" name="Oval 1659"/>
              <p:cNvSpPr/>
              <p:nvPr/>
            </p:nvSpPr>
            <p:spPr>
              <a:xfrm>
                <a:off x="7023100" y="40449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1" name="Oval 1660"/>
              <p:cNvSpPr/>
              <p:nvPr/>
            </p:nvSpPr>
            <p:spPr>
              <a:xfrm>
                <a:off x="67564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2" name="Oval 1661"/>
              <p:cNvSpPr/>
              <p:nvPr/>
            </p:nvSpPr>
            <p:spPr>
              <a:xfrm>
                <a:off x="6934200" y="46228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3" name="Oval 1662"/>
              <p:cNvSpPr/>
              <p:nvPr/>
            </p:nvSpPr>
            <p:spPr>
              <a:xfrm>
                <a:off x="67564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4" name="Oval 1663"/>
              <p:cNvSpPr/>
              <p:nvPr/>
            </p:nvSpPr>
            <p:spPr>
              <a:xfrm>
                <a:off x="68453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5" name="Oval 1664"/>
              <p:cNvSpPr/>
              <p:nvPr/>
            </p:nvSpPr>
            <p:spPr>
              <a:xfrm>
                <a:off x="69342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6" name="Oval 1665"/>
              <p:cNvSpPr/>
              <p:nvPr/>
            </p:nvSpPr>
            <p:spPr>
              <a:xfrm>
                <a:off x="6756400" y="46228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7" name="Oval 1666"/>
              <p:cNvSpPr/>
              <p:nvPr/>
            </p:nvSpPr>
            <p:spPr>
              <a:xfrm>
                <a:off x="6934200" y="47053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8" name="Oval 1667"/>
              <p:cNvSpPr/>
              <p:nvPr/>
            </p:nvSpPr>
            <p:spPr>
              <a:xfrm>
                <a:off x="6578600" y="46228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69" name="Oval 1668"/>
              <p:cNvSpPr/>
              <p:nvPr/>
            </p:nvSpPr>
            <p:spPr>
              <a:xfrm>
                <a:off x="65786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0" name="Oval 1669"/>
              <p:cNvSpPr/>
              <p:nvPr/>
            </p:nvSpPr>
            <p:spPr>
              <a:xfrm>
                <a:off x="66675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1" name="Oval 1670"/>
              <p:cNvSpPr/>
              <p:nvPr/>
            </p:nvSpPr>
            <p:spPr>
              <a:xfrm>
                <a:off x="68453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2" name="Oval 1671"/>
              <p:cNvSpPr/>
              <p:nvPr/>
            </p:nvSpPr>
            <p:spPr>
              <a:xfrm>
                <a:off x="69342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3" name="Oval 1672"/>
              <p:cNvSpPr/>
              <p:nvPr/>
            </p:nvSpPr>
            <p:spPr>
              <a:xfrm>
                <a:off x="6756400" y="47879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4" name="Oval 1673"/>
              <p:cNvSpPr/>
              <p:nvPr/>
            </p:nvSpPr>
            <p:spPr>
              <a:xfrm>
                <a:off x="6667500" y="47053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5" name="Oval 1674"/>
              <p:cNvSpPr/>
              <p:nvPr/>
            </p:nvSpPr>
            <p:spPr>
              <a:xfrm>
                <a:off x="65786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6" name="Oval 1675"/>
              <p:cNvSpPr/>
              <p:nvPr/>
            </p:nvSpPr>
            <p:spPr>
              <a:xfrm>
                <a:off x="64897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7" name="Oval 1676"/>
              <p:cNvSpPr/>
              <p:nvPr/>
            </p:nvSpPr>
            <p:spPr>
              <a:xfrm>
                <a:off x="72898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8" name="Oval 1677"/>
              <p:cNvSpPr/>
              <p:nvPr/>
            </p:nvSpPr>
            <p:spPr>
              <a:xfrm>
                <a:off x="71120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79" name="Oval 1678"/>
              <p:cNvSpPr/>
              <p:nvPr/>
            </p:nvSpPr>
            <p:spPr>
              <a:xfrm>
                <a:off x="72009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0" name="Oval 1679"/>
              <p:cNvSpPr/>
              <p:nvPr/>
            </p:nvSpPr>
            <p:spPr>
              <a:xfrm>
                <a:off x="72898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1" name="Oval 1680"/>
              <p:cNvSpPr/>
              <p:nvPr/>
            </p:nvSpPr>
            <p:spPr>
              <a:xfrm>
                <a:off x="71120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2" name="Oval 1681"/>
              <p:cNvSpPr/>
              <p:nvPr/>
            </p:nvSpPr>
            <p:spPr>
              <a:xfrm>
                <a:off x="7289800" y="46228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3" name="Oval 1682"/>
              <p:cNvSpPr/>
              <p:nvPr/>
            </p:nvSpPr>
            <p:spPr>
              <a:xfrm>
                <a:off x="6934200" y="45402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4" name="Oval 1683"/>
              <p:cNvSpPr/>
              <p:nvPr/>
            </p:nvSpPr>
            <p:spPr>
              <a:xfrm>
                <a:off x="69342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5" name="Oval 1684"/>
              <p:cNvSpPr/>
              <p:nvPr/>
            </p:nvSpPr>
            <p:spPr>
              <a:xfrm>
                <a:off x="70231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6" name="Oval 1685"/>
              <p:cNvSpPr/>
              <p:nvPr/>
            </p:nvSpPr>
            <p:spPr>
              <a:xfrm>
                <a:off x="72009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7" name="Oval 1686"/>
              <p:cNvSpPr/>
              <p:nvPr/>
            </p:nvSpPr>
            <p:spPr>
              <a:xfrm>
                <a:off x="72898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8" name="Oval 1687"/>
              <p:cNvSpPr/>
              <p:nvPr/>
            </p:nvSpPr>
            <p:spPr>
              <a:xfrm>
                <a:off x="7112000" y="47053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89" name="Oval 1688"/>
              <p:cNvSpPr/>
              <p:nvPr/>
            </p:nvSpPr>
            <p:spPr>
              <a:xfrm>
                <a:off x="7023100" y="46228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0" name="Oval 1689"/>
              <p:cNvSpPr/>
              <p:nvPr/>
            </p:nvSpPr>
            <p:spPr>
              <a:xfrm>
                <a:off x="69342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1" name="Oval 1690"/>
              <p:cNvSpPr/>
              <p:nvPr/>
            </p:nvSpPr>
            <p:spPr>
              <a:xfrm>
                <a:off x="7112000" y="42926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2" name="Oval 1691"/>
              <p:cNvSpPr/>
              <p:nvPr/>
            </p:nvSpPr>
            <p:spPr>
              <a:xfrm>
                <a:off x="6845300" y="445770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3" name="Oval 1692"/>
              <p:cNvSpPr/>
              <p:nvPr/>
            </p:nvSpPr>
            <p:spPr>
              <a:xfrm>
                <a:off x="6578600" y="43751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4" name="Oval 1693"/>
              <p:cNvSpPr/>
              <p:nvPr/>
            </p:nvSpPr>
            <p:spPr>
              <a:xfrm>
                <a:off x="67564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5" name="Oval 1694"/>
              <p:cNvSpPr/>
              <p:nvPr/>
            </p:nvSpPr>
            <p:spPr>
              <a:xfrm>
                <a:off x="7023100" y="4210050"/>
                <a:ext cx="177800" cy="165100"/>
              </a:xfrm>
              <a:prstGeom prst="ellipse">
                <a:avLst/>
              </a:prstGeom>
              <a:ln>
                <a:solidFill>
                  <a:schemeClr val="accent3">
                    <a:shade val="50000"/>
                    <a:alpha val="96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1696" name="Picture 4" descr="C:\Documents and Settings\Yoni\Local Settings\Temporary Internet Files\Content.IE5\42TUQALJ\MCj04316360000[1].png"/>
            <p:cNvPicPr>
              <a:picLocks noChangeAspect="1" noChangeArrowheads="1"/>
            </p:cNvPicPr>
            <p:nvPr/>
          </p:nvPicPr>
          <p:blipFill>
            <a:blip r:embed="rId4"/>
            <a:srcRect/>
            <a:stretch>
              <a:fillRect/>
            </a:stretch>
          </p:blipFill>
          <p:spPr bwMode="auto">
            <a:xfrm>
              <a:off x="3394816" y="4419600"/>
              <a:ext cx="762000" cy="762000"/>
            </a:xfrm>
            <a:prstGeom prst="rect">
              <a:avLst/>
            </a:prstGeom>
            <a:noFill/>
          </p:spPr>
        </p:pic>
        <p:sp>
          <p:nvSpPr>
            <p:cNvPr id="1697" name="Oval 1696"/>
            <p:cNvSpPr/>
            <p:nvPr/>
          </p:nvSpPr>
          <p:spPr>
            <a:xfrm>
              <a:off x="3581400" y="449580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8" name="Oval 1697"/>
            <p:cNvSpPr/>
            <p:nvPr/>
          </p:nvSpPr>
          <p:spPr>
            <a:xfrm>
              <a:off x="3733800" y="449580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99" name="Oval 1698"/>
            <p:cNvSpPr/>
            <p:nvPr/>
          </p:nvSpPr>
          <p:spPr>
            <a:xfrm>
              <a:off x="3581400" y="449580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0" name="Oval 1699"/>
            <p:cNvSpPr/>
            <p:nvPr/>
          </p:nvSpPr>
          <p:spPr>
            <a:xfrm>
              <a:off x="3657600" y="4562474"/>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1" name="Oval 1700"/>
            <p:cNvSpPr/>
            <p:nvPr/>
          </p:nvSpPr>
          <p:spPr>
            <a:xfrm>
              <a:off x="3733800" y="449580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2" name="Oval 1701"/>
            <p:cNvSpPr/>
            <p:nvPr/>
          </p:nvSpPr>
          <p:spPr>
            <a:xfrm>
              <a:off x="3657592" y="449580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3" name="Oval 1702"/>
            <p:cNvSpPr/>
            <p:nvPr/>
          </p:nvSpPr>
          <p:spPr>
            <a:xfrm>
              <a:off x="3795703" y="4524386"/>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4" name="Oval 1703"/>
            <p:cNvSpPr/>
            <p:nvPr/>
          </p:nvSpPr>
          <p:spPr>
            <a:xfrm>
              <a:off x="3733800" y="4548185"/>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5" name="Oval 1704"/>
            <p:cNvSpPr/>
            <p:nvPr/>
          </p:nvSpPr>
          <p:spPr>
            <a:xfrm>
              <a:off x="3843341" y="4524370"/>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06" name="Oval 1705"/>
            <p:cNvSpPr/>
            <p:nvPr/>
          </p:nvSpPr>
          <p:spPr>
            <a:xfrm>
              <a:off x="3519489" y="4500563"/>
              <a:ext cx="76200" cy="76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07" name="Straight Arrow Connector 1706"/>
            <p:cNvCxnSpPr/>
            <p:nvPr/>
          </p:nvCxnSpPr>
          <p:spPr>
            <a:xfrm rot="16200000" flipH="1">
              <a:off x="3390900" y="4229100"/>
              <a:ext cx="304800" cy="76200"/>
            </a:xfrm>
            <a:prstGeom prst="straightConnector1">
              <a:avLst/>
            </a:prstGeom>
            <a:ln w="31750">
              <a:headEnd type="none" w="lg" len="med"/>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1048</TotalTime>
  <Words>1627</Words>
  <Application>Microsoft Office PowerPoint</Application>
  <PresentationFormat>On-screen Show (4:3)</PresentationFormat>
  <Paragraphs>443</Paragraphs>
  <Slides>37</Slides>
  <Notes>37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Concourse</vt:lpstr>
      <vt:lpstr>Equation</vt:lpstr>
      <vt:lpstr>Rideshare  Archival Record</vt:lpstr>
      <vt:lpstr>Outline</vt:lpstr>
      <vt:lpstr>Problem Statement</vt:lpstr>
      <vt:lpstr>Choices</vt:lpstr>
      <vt:lpstr>Architecture</vt:lpstr>
      <vt:lpstr>Optimizer Challenges</vt:lpstr>
      <vt:lpstr>Scoring Function</vt:lpstr>
      <vt:lpstr>Bipartite Optimizer</vt:lpstr>
      <vt:lpstr>Brute Force Optimizer</vt:lpstr>
      <vt:lpstr>Genetic Optimizer</vt:lpstr>
      <vt:lpstr>Architecture (User Interface)</vt:lpstr>
      <vt:lpstr>Screen shots</vt:lpstr>
      <vt:lpstr>Front-End Challenges</vt:lpstr>
      <vt:lpstr>Front-End Map</vt:lpstr>
      <vt:lpstr>Database Challenges</vt:lpstr>
      <vt:lpstr>Database Structure</vt:lpstr>
      <vt:lpstr>Architecture (Controller)</vt:lpstr>
      <vt:lpstr>Controller Challenges</vt:lpstr>
      <vt:lpstr>Controller Implementation </vt:lpstr>
      <vt:lpstr>libController</vt:lpstr>
      <vt:lpstr>Class List</vt:lpstr>
      <vt:lpstr>Algorithm Visualizer</vt:lpstr>
      <vt:lpstr>Slide 23</vt:lpstr>
      <vt:lpstr>Notifications (E-mail and RSS Feed)</vt:lpstr>
      <vt:lpstr>Testing and Optimizer Evaluation</vt:lpstr>
      <vt:lpstr>Unit Tests</vt:lpstr>
      <vt:lpstr>uShip Data</vt:lpstr>
      <vt:lpstr>Corner Cases</vt:lpstr>
      <vt:lpstr>Slide 29</vt:lpstr>
      <vt:lpstr>Slide 30</vt:lpstr>
      <vt:lpstr>Slide 31</vt:lpstr>
      <vt:lpstr>Time and Cost Considerations</vt:lpstr>
      <vt:lpstr>Safety and Ethical Aspects</vt:lpstr>
      <vt:lpstr>Trac</vt:lpstr>
      <vt:lpstr>Ticket System</vt:lpstr>
      <vt:lpstr>Subversion Integration</vt:lpstr>
      <vt:lpstr>Conclusions and Recommendations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Rideshare  Archival Record</dc:title>
  <dc:creator>Garrett Cooper</dc:creator>
  <cp:lastModifiedBy>Yoni Ben-Meshulam</cp:lastModifiedBy>
  <cp:revision>172</cp:revision>
  <dcterms:created xsi:type="dcterms:W3CDTF">2008-04-27T18:47:00Z</dcterms:created>
  <dcterms:modified xsi:type="dcterms:W3CDTF">2008-05-01T04:22:58Z</dcterms:modified>
</cp:coreProperties>
</file>